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37" r:id="rId4"/>
    <p:sldMasterId id="2147483796" r:id="rId5"/>
    <p:sldMasterId id="2147483810" r:id="rId6"/>
    <p:sldMasterId id="2147483871" r:id="rId7"/>
  </p:sldMasterIdLst>
  <p:notesMasterIdLst>
    <p:notesMasterId r:id="rId19"/>
  </p:notesMasterIdLst>
  <p:handoutMasterIdLst>
    <p:handoutMasterId r:id="rId20"/>
  </p:handoutMasterIdLst>
  <p:sldIdLst>
    <p:sldId id="590" r:id="rId8"/>
    <p:sldId id="783" r:id="rId9"/>
    <p:sldId id="686" r:id="rId10"/>
    <p:sldId id="752" r:id="rId11"/>
    <p:sldId id="753" r:id="rId12"/>
    <p:sldId id="593" r:id="rId13"/>
    <p:sldId id="713" r:id="rId14"/>
    <p:sldId id="458" r:id="rId15"/>
    <p:sldId id="1328" r:id="rId16"/>
    <p:sldId id="755" r:id="rId17"/>
    <p:sldId id="579" r:id="rId18"/>
  </p:sldIdLst>
  <p:sldSz cx="9144000" cy="6858000" type="screen4x3"/>
  <p:notesSz cx="6858000" cy="9144000"/>
  <p:embeddedFontLst>
    <p:embeddedFont>
      <p:font typeface="Cambria" panose="02040503050406030204" pitchFamily="18" charset="0"/>
      <p:regular r:id="rId21"/>
      <p:bold r:id="rId22"/>
      <p:italic r:id="rId23"/>
      <p:boldItalic r:id="rId24"/>
    </p:embeddedFont>
  </p:embeddedFontLst>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7">
          <p15:clr>
            <a:srgbClr val="A4A3A4"/>
          </p15:clr>
        </p15:guide>
        <p15:guide id="3" orient="horz" pos="3834">
          <p15:clr>
            <a:srgbClr val="A4A3A4"/>
          </p15:clr>
        </p15:guide>
        <p15:guide id="4" orient="horz" pos="1071" userDrawn="1">
          <p15:clr>
            <a:srgbClr val="A4A3A4"/>
          </p15:clr>
        </p15:guide>
        <p15:guide id="5" orient="horz" pos="777">
          <p15:clr>
            <a:srgbClr val="A4A3A4"/>
          </p15:clr>
        </p15:guide>
        <p15:guide id="6" pos="5556">
          <p15:clr>
            <a:srgbClr val="A4A3A4"/>
          </p15:clr>
        </p15:guide>
        <p15:guide id="7" pos="206">
          <p15:clr>
            <a:srgbClr val="A4A3A4"/>
          </p15:clr>
        </p15:guide>
        <p15:guide id="8" pos="288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ck, Eugene" initials="ME [2]" lastIdx="7" clrIdx="6">
    <p:extLst>
      <p:ext uri="{19B8F6BF-5375-455C-9EA6-DF929625EA0E}">
        <p15:presenceInfo xmlns:p15="http://schemas.microsoft.com/office/powerpoint/2012/main" userId="S::eugene.mack@sap.com::2f1a34f5-6fc3-47bd-b911-a42729280adf" providerId="AD"/>
      </p:ext>
    </p:extLst>
  </p:cmAuthor>
  <p:cmAuthor id="1" name="Zedonek, Mark" initials="ZM" lastIdx="1" clrIdx="0">
    <p:extLst>
      <p:ext uri="{19B8F6BF-5375-455C-9EA6-DF929625EA0E}">
        <p15:presenceInfo xmlns:p15="http://schemas.microsoft.com/office/powerpoint/2012/main" userId="S-1-5-21-74642-3284969411-2123768488-737862" providerId="AD"/>
      </p:ext>
    </p:extLst>
  </p:cmAuthor>
  <p:cmAuthor id="8" name="Mack, Eugene" initials="ME [3]" lastIdx="2" clrIdx="7">
    <p:extLst>
      <p:ext uri="{19B8F6BF-5375-455C-9EA6-DF929625EA0E}">
        <p15:presenceInfo xmlns:p15="http://schemas.microsoft.com/office/powerpoint/2012/main" userId="S::eugene.mack@sap.com::8dfbadc0-aeb9-4896-9744-6701f18f7df9" providerId="AD"/>
      </p:ext>
    </p:extLst>
  </p:cmAuthor>
  <p:cmAuthor id="2" name="Fabich, Cathy" initials="FC" lastIdx="68" clrIdx="1">
    <p:extLst>
      <p:ext uri="{19B8F6BF-5375-455C-9EA6-DF929625EA0E}">
        <p15:presenceInfo xmlns:p15="http://schemas.microsoft.com/office/powerpoint/2012/main" userId="S-1-5-21-74642-3284969411-2123768488-1009102" providerId="AD"/>
      </p:ext>
    </p:extLst>
  </p:cmAuthor>
  <p:cmAuthor id="3" name="Bohart, Morgan" initials="BM" lastIdx="31" clrIdx="2">
    <p:extLst>
      <p:ext uri="{19B8F6BF-5375-455C-9EA6-DF929625EA0E}">
        <p15:presenceInfo xmlns:p15="http://schemas.microsoft.com/office/powerpoint/2012/main" userId="S-1-5-21-74642-3284969411-2123768488-737859" providerId="AD"/>
      </p:ext>
    </p:extLst>
  </p:cmAuthor>
  <p:cmAuthor id="4" name="Gray, Lindsay" initials="GL" lastIdx="34" clrIdx="3">
    <p:extLst>
      <p:ext uri="{19B8F6BF-5375-455C-9EA6-DF929625EA0E}">
        <p15:presenceInfo xmlns:p15="http://schemas.microsoft.com/office/powerpoint/2012/main" userId="S-1-5-21-2135248159-670042095-669932061-41745" providerId="AD"/>
      </p:ext>
    </p:extLst>
  </p:cmAuthor>
  <p:cmAuthor id="5" name="Clary, Christopher" initials="CC" lastIdx="2" clrIdx="4">
    <p:extLst>
      <p:ext uri="{19B8F6BF-5375-455C-9EA6-DF929625EA0E}">
        <p15:presenceInfo xmlns:p15="http://schemas.microsoft.com/office/powerpoint/2012/main" userId="S-1-5-21-74642-3284969411-2123768488-617764" providerId="AD"/>
      </p:ext>
    </p:extLst>
  </p:cmAuthor>
  <p:cmAuthor id="6" name="Mack, Eugene" initials="ME" lastIdx="22" clrIdx="5">
    <p:extLst>
      <p:ext uri="{19B8F6BF-5375-455C-9EA6-DF929625EA0E}">
        <p15:presenceInfo xmlns:p15="http://schemas.microsoft.com/office/powerpoint/2012/main" userId="S-1-5-21-74642-3284969411-2123768488-10035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47"/>
    <a:srgbClr val="FFFFFF"/>
    <a:srgbClr val="F5F5F5"/>
    <a:srgbClr val="666666"/>
    <a:srgbClr val="464646"/>
    <a:srgbClr val="FF5050"/>
    <a:srgbClr val="003283"/>
    <a:srgbClr val="FF0000"/>
    <a:srgbClr val="2B3F7B"/>
    <a:srgbClr val="9C27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352311-4006-4D93-A9C9-95EB19A72709}" v="1" dt="2023-01-10T19:37:11.156"/>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97" autoAdjust="0"/>
    <p:restoredTop sz="93469" autoAdjust="0"/>
  </p:normalViewPr>
  <p:slideViewPr>
    <p:cSldViewPr snapToGrid="0" showGuides="1">
      <p:cViewPr varScale="1">
        <p:scale>
          <a:sx n="119" d="100"/>
          <a:sy n="119" d="100"/>
        </p:scale>
        <p:origin x="2272" y="192"/>
      </p:cViewPr>
      <p:guideLst>
        <p:guide orient="horz" pos="4117"/>
        <p:guide orient="horz" pos="3834"/>
        <p:guide orient="horz" pos="1071"/>
        <p:guide orient="horz" pos="777"/>
        <p:guide pos="5556"/>
        <p:guide pos="206"/>
        <p:guide pos="2886"/>
      </p:guideLst>
    </p:cSldViewPr>
  </p:slideViewPr>
  <p:outlineViewPr>
    <p:cViewPr>
      <p:scale>
        <a:sx n="33" d="100"/>
        <a:sy n="33" d="100"/>
      </p:scale>
      <p:origin x="0" y="-15948"/>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p:scale>
          <a:sx n="75" d="100"/>
          <a:sy n="75" d="100"/>
        </p:scale>
        <p:origin x="-4402" y="-5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font" Target="fonts/font4.fntdata"/><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2.fntdata"/><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73A5C5-4936-4442-A1CF-7CD555DC290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A995D25-E9A1-445E-9DCE-41C50AE15C19}">
      <dgm:prSet phldrT="[Text]"/>
      <dgm:spPr/>
      <dgm:t>
        <a:bodyPr/>
        <a:lstStyle/>
        <a:p>
          <a:r>
            <a:rPr lang="en-US" dirty="0"/>
            <a:t>Required Fields</a:t>
          </a:r>
        </a:p>
      </dgm:t>
    </dgm:pt>
    <dgm:pt modelId="{109C0E4E-6B0F-4F78-8C25-03D4235745A6}" type="parTrans" cxnId="{8D0835A7-1600-4B50-A3F8-426F23ABB94B}">
      <dgm:prSet/>
      <dgm:spPr/>
      <dgm:t>
        <a:bodyPr/>
        <a:lstStyle/>
        <a:p>
          <a:endParaRPr lang="en-US"/>
        </a:p>
      </dgm:t>
    </dgm:pt>
    <dgm:pt modelId="{9DDA41ED-1E0A-4B65-AFE1-BC0BC19F818A}" type="sibTrans" cxnId="{8D0835A7-1600-4B50-A3F8-426F23ABB94B}">
      <dgm:prSet/>
      <dgm:spPr/>
      <dgm:t>
        <a:bodyPr/>
        <a:lstStyle/>
        <a:p>
          <a:endParaRPr lang="en-US"/>
        </a:p>
      </dgm:t>
    </dgm:pt>
    <dgm:pt modelId="{C49C42CF-27E8-432F-B986-05AD4F198970}">
      <dgm:prSet phldrT="[Text]"/>
      <dgm:spPr/>
      <dgm:t>
        <a:bodyPr/>
        <a:lstStyle/>
        <a:p>
          <a:r>
            <a:rPr lang="en-US" dirty="0"/>
            <a:t>Packing Slip ID</a:t>
          </a:r>
        </a:p>
      </dgm:t>
    </dgm:pt>
    <dgm:pt modelId="{E99D182B-1783-4E41-A0FF-2FB3CB2F8892}" type="parTrans" cxnId="{6D26C103-40D3-4789-818D-4C30D5290D7A}">
      <dgm:prSet/>
      <dgm:spPr/>
      <dgm:t>
        <a:bodyPr/>
        <a:lstStyle/>
        <a:p>
          <a:endParaRPr lang="en-US"/>
        </a:p>
      </dgm:t>
    </dgm:pt>
    <dgm:pt modelId="{F503B9C8-5004-4375-8344-E8CD1B5F1790}" type="sibTrans" cxnId="{6D26C103-40D3-4789-818D-4C30D5290D7A}">
      <dgm:prSet/>
      <dgm:spPr/>
      <dgm:t>
        <a:bodyPr/>
        <a:lstStyle/>
        <a:p>
          <a:endParaRPr lang="en-US"/>
        </a:p>
      </dgm:t>
    </dgm:pt>
    <dgm:pt modelId="{72FD47B3-F0DD-4019-9A9C-7355856F8AE1}">
      <dgm:prSet phldrT="[Text]"/>
      <dgm:spPr/>
      <dgm:t>
        <a:bodyPr/>
        <a:lstStyle/>
        <a:p>
          <a:r>
            <a:rPr lang="en-US" dirty="0"/>
            <a:t>Actual Delivery Date</a:t>
          </a:r>
        </a:p>
      </dgm:t>
    </dgm:pt>
    <dgm:pt modelId="{53ADDAED-8100-42DB-B8C8-8F8DD2D003D1}" type="parTrans" cxnId="{4BFB9B83-80AC-4AF1-878E-599A6CB1E60F}">
      <dgm:prSet/>
      <dgm:spPr/>
      <dgm:t>
        <a:bodyPr/>
        <a:lstStyle/>
        <a:p>
          <a:endParaRPr lang="en-US"/>
        </a:p>
      </dgm:t>
    </dgm:pt>
    <dgm:pt modelId="{9F30A502-F3CF-4F33-BE5C-06D56FC89C7B}" type="sibTrans" cxnId="{4BFB9B83-80AC-4AF1-878E-599A6CB1E60F}">
      <dgm:prSet/>
      <dgm:spPr/>
      <dgm:t>
        <a:bodyPr/>
        <a:lstStyle/>
        <a:p>
          <a:endParaRPr lang="en-US"/>
        </a:p>
      </dgm:t>
    </dgm:pt>
    <dgm:pt modelId="{8690E546-354E-41EF-9AA2-DD6EC1FC8F02}">
      <dgm:prSet phldrT="[Text]"/>
      <dgm:spPr/>
      <dgm:t>
        <a:bodyPr/>
        <a:lstStyle/>
        <a:p>
          <a:r>
            <a:rPr lang="en-US" dirty="0"/>
            <a:t>Ship Qty</a:t>
          </a:r>
        </a:p>
      </dgm:t>
    </dgm:pt>
    <dgm:pt modelId="{D38721C3-437A-4BF0-8541-369C1D636EFB}" type="parTrans" cxnId="{AB46A3EF-87F7-495C-8A19-B007CC50B2D7}">
      <dgm:prSet/>
      <dgm:spPr/>
      <dgm:t>
        <a:bodyPr/>
        <a:lstStyle/>
        <a:p>
          <a:endParaRPr lang="en-US"/>
        </a:p>
      </dgm:t>
    </dgm:pt>
    <dgm:pt modelId="{3F26FF34-7E34-489B-BC00-708CBB861BA1}" type="sibTrans" cxnId="{AB46A3EF-87F7-495C-8A19-B007CC50B2D7}">
      <dgm:prSet/>
      <dgm:spPr/>
      <dgm:t>
        <a:bodyPr/>
        <a:lstStyle/>
        <a:p>
          <a:endParaRPr lang="en-US"/>
        </a:p>
      </dgm:t>
    </dgm:pt>
    <dgm:pt modelId="{F4E38800-8E07-4855-873F-DC581E04E771}">
      <dgm:prSet phldrT="[Text]"/>
      <dgm:spPr/>
      <dgm:t>
        <a:bodyPr/>
        <a:lstStyle/>
        <a:p>
          <a:r>
            <a:rPr lang="en-US" dirty="0"/>
            <a:t>Batch ID if batched managed product (Lot Number)</a:t>
          </a:r>
        </a:p>
      </dgm:t>
    </dgm:pt>
    <dgm:pt modelId="{D7051C06-92AB-4DF8-99CF-F67AB32AF806}" type="parTrans" cxnId="{879EBC4B-4751-421D-9AB3-36FC1BB3C724}">
      <dgm:prSet/>
      <dgm:spPr/>
      <dgm:t>
        <a:bodyPr/>
        <a:lstStyle/>
        <a:p>
          <a:endParaRPr lang="en-US"/>
        </a:p>
      </dgm:t>
    </dgm:pt>
    <dgm:pt modelId="{03198F0D-A366-4B64-BB02-65CD6AC8E645}" type="sibTrans" cxnId="{879EBC4B-4751-421D-9AB3-36FC1BB3C724}">
      <dgm:prSet/>
      <dgm:spPr/>
      <dgm:t>
        <a:bodyPr/>
        <a:lstStyle/>
        <a:p>
          <a:endParaRPr lang="en-US"/>
        </a:p>
      </dgm:t>
    </dgm:pt>
    <dgm:pt modelId="{3D9E3B8C-2772-4B3F-8ACE-15DA1E2DD003}">
      <dgm:prSet phldrT="[Text]"/>
      <dgm:spPr/>
      <dgm:t>
        <a:bodyPr/>
        <a:lstStyle/>
        <a:p>
          <a:r>
            <a:rPr lang="en-US" dirty="0"/>
            <a:t>Production Date</a:t>
          </a:r>
        </a:p>
      </dgm:t>
    </dgm:pt>
    <dgm:pt modelId="{42110D2B-216E-4698-AEBE-21D937ECDC3E}" type="parTrans" cxnId="{5CA04F3A-FB0A-497E-A472-AEBAAE31CF26}">
      <dgm:prSet/>
      <dgm:spPr/>
      <dgm:t>
        <a:bodyPr/>
        <a:lstStyle/>
        <a:p>
          <a:endParaRPr lang="en-US"/>
        </a:p>
      </dgm:t>
    </dgm:pt>
    <dgm:pt modelId="{2C53B5E7-D6D7-422B-AC97-3B63A1F3D8B4}" type="sibTrans" cxnId="{5CA04F3A-FB0A-497E-A472-AEBAAE31CF26}">
      <dgm:prSet/>
      <dgm:spPr/>
      <dgm:t>
        <a:bodyPr/>
        <a:lstStyle/>
        <a:p>
          <a:endParaRPr lang="en-US"/>
        </a:p>
      </dgm:t>
    </dgm:pt>
    <dgm:pt modelId="{4550F012-C36F-44E6-BFD2-42238D9E58AB}">
      <dgm:prSet phldrT="[Text]"/>
      <dgm:spPr/>
      <dgm:t>
        <a:bodyPr/>
        <a:lstStyle/>
        <a:p>
          <a:r>
            <a:rPr lang="en-US" dirty="0"/>
            <a:t>Serial Number if serial managed product</a:t>
          </a:r>
        </a:p>
      </dgm:t>
    </dgm:pt>
    <dgm:pt modelId="{FA938E83-B1AD-4A5A-AEE3-5D2FE417050E}" type="parTrans" cxnId="{6B212716-E6DA-444A-9734-8168D9BF83BF}">
      <dgm:prSet/>
      <dgm:spPr/>
      <dgm:t>
        <a:bodyPr/>
        <a:lstStyle/>
        <a:p>
          <a:endParaRPr lang="en-US"/>
        </a:p>
      </dgm:t>
    </dgm:pt>
    <dgm:pt modelId="{7FBCDA91-8AD2-4307-B0F2-850A8C79AEE7}" type="sibTrans" cxnId="{6B212716-E6DA-444A-9734-8168D9BF83BF}">
      <dgm:prSet/>
      <dgm:spPr/>
      <dgm:t>
        <a:bodyPr/>
        <a:lstStyle/>
        <a:p>
          <a:endParaRPr lang="en-US"/>
        </a:p>
      </dgm:t>
    </dgm:pt>
    <dgm:pt modelId="{ED26EB64-5B13-4CF2-94A9-35A5115A0C1B}">
      <dgm:prSet phldrT="[Text]"/>
      <dgm:spPr/>
      <dgm:t>
        <a:bodyPr/>
        <a:lstStyle/>
        <a:p>
          <a:r>
            <a:rPr lang="en-US" dirty="0"/>
            <a:t>Additional Stryker Preferred Fields</a:t>
          </a:r>
        </a:p>
      </dgm:t>
    </dgm:pt>
    <dgm:pt modelId="{0D3AB5F4-A403-44C8-ADDC-9C5D450C0C5C}" type="parTrans" cxnId="{28793BB2-A090-4654-A418-E29E2AA14615}">
      <dgm:prSet/>
      <dgm:spPr/>
      <dgm:t>
        <a:bodyPr/>
        <a:lstStyle/>
        <a:p>
          <a:endParaRPr lang="en-US"/>
        </a:p>
      </dgm:t>
    </dgm:pt>
    <dgm:pt modelId="{43DFD8BC-E604-4F0C-863E-E63F16A66945}" type="sibTrans" cxnId="{28793BB2-A090-4654-A418-E29E2AA14615}">
      <dgm:prSet/>
      <dgm:spPr/>
      <dgm:t>
        <a:bodyPr/>
        <a:lstStyle/>
        <a:p>
          <a:endParaRPr lang="en-US"/>
        </a:p>
      </dgm:t>
    </dgm:pt>
    <dgm:pt modelId="{0A118857-CA93-4245-B229-AF38B6443826}">
      <dgm:prSet phldrT="[Text]"/>
      <dgm:spPr/>
      <dgm:t>
        <a:bodyPr/>
        <a:lstStyle/>
        <a:p>
          <a:r>
            <a:rPr lang="en-US" dirty="0"/>
            <a:t>Batch Sterilization Number *</a:t>
          </a:r>
        </a:p>
      </dgm:t>
    </dgm:pt>
    <dgm:pt modelId="{5597F16C-5674-450C-B1C4-E92D342F39BB}" type="parTrans" cxnId="{87D6CE65-3CA1-4718-9EF4-13B384BFE19E}">
      <dgm:prSet/>
      <dgm:spPr/>
      <dgm:t>
        <a:bodyPr/>
        <a:lstStyle/>
        <a:p>
          <a:endParaRPr lang="en-US"/>
        </a:p>
      </dgm:t>
    </dgm:pt>
    <dgm:pt modelId="{5C67C97D-373B-4029-928B-A21FF2931692}" type="sibTrans" cxnId="{87D6CE65-3CA1-4718-9EF4-13B384BFE19E}">
      <dgm:prSet/>
      <dgm:spPr/>
      <dgm:t>
        <a:bodyPr/>
        <a:lstStyle/>
        <a:p>
          <a:endParaRPr lang="en-US"/>
        </a:p>
      </dgm:t>
    </dgm:pt>
    <dgm:pt modelId="{E8B56ACB-695C-43F1-B836-01ACF400B973}">
      <dgm:prSet phldrT="[Text]"/>
      <dgm:spPr/>
      <dgm:t>
        <a:bodyPr/>
        <a:lstStyle/>
        <a:p>
          <a:r>
            <a:rPr lang="en-US" dirty="0"/>
            <a:t>Sterilization Company *</a:t>
          </a:r>
        </a:p>
      </dgm:t>
    </dgm:pt>
    <dgm:pt modelId="{1C259532-CA5C-49AF-A9E9-05CD7AD30832}" type="parTrans" cxnId="{31EF9DA0-0756-4C63-9530-1DCABBF93AEE}">
      <dgm:prSet/>
      <dgm:spPr/>
      <dgm:t>
        <a:bodyPr/>
        <a:lstStyle/>
        <a:p>
          <a:endParaRPr lang="en-US"/>
        </a:p>
      </dgm:t>
    </dgm:pt>
    <dgm:pt modelId="{A4F5F90C-E22F-45E8-A742-1F922EF36DA2}" type="sibTrans" cxnId="{31EF9DA0-0756-4C63-9530-1DCABBF93AEE}">
      <dgm:prSet/>
      <dgm:spPr/>
      <dgm:t>
        <a:bodyPr/>
        <a:lstStyle/>
        <a:p>
          <a:endParaRPr lang="en-US"/>
        </a:p>
      </dgm:t>
    </dgm:pt>
    <dgm:pt modelId="{CEF371FF-3F3F-48DD-A2DC-C00C9F47B9CF}">
      <dgm:prSet phldrT="[Text]"/>
      <dgm:spPr/>
      <dgm:t>
        <a:bodyPr/>
        <a:lstStyle/>
        <a:p>
          <a:r>
            <a:rPr lang="en-US" dirty="0"/>
            <a:t>Country of Origin – Country where the product where is manufactured</a:t>
          </a:r>
        </a:p>
      </dgm:t>
    </dgm:pt>
    <dgm:pt modelId="{A768D5ED-559B-4103-B8E3-3D69C7DFE0D0}" type="parTrans" cxnId="{F52CAFFC-EFEF-465F-B3F0-B46D277A13E0}">
      <dgm:prSet/>
      <dgm:spPr/>
      <dgm:t>
        <a:bodyPr/>
        <a:lstStyle/>
        <a:p>
          <a:endParaRPr lang="en-US"/>
        </a:p>
      </dgm:t>
    </dgm:pt>
    <dgm:pt modelId="{001C0028-1829-49ED-84C3-7516632EC294}" type="sibTrans" cxnId="{F52CAFFC-EFEF-465F-B3F0-B46D277A13E0}">
      <dgm:prSet/>
      <dgm:spPr/>
      <dgm:t>
        <a:bodyPr/>
        <a:lstStyle/>
        <a:p>
          <a:endParaRPr lang="en-US"/>
        </a:p>
      </dgm:t>
    </dgm:pt>
    <dgm:pt modelId="{84CAB870-E257-4116-83AD-A100106B5F17}">
      <dgm:prSet phldrT="[Text]"/>
      <dgm:spPr/>
      <dgm:t>
        <a:bodyPr/>
        <a:lstStyle/>
        <a:p>
          <a:r>
            <a:rPr lang="en-US" dirty="0"/>
            <a:t>Carrier Name *</a:t>
          </a:r>
        </a:p>
      </dgm:t>
    </dgm:pt>
    <dgm:pt modelId="{08B7439C-E910-496F-8311-4E6F0CF9E867}" type="parTrans" cxnId="{E32CA464-2B45-4802-8934-02E2923323F6}">
      <dgm:prSet/>
      <dgm:spPr/>
      <dgm:t>
        <a:bodyPr/>
        <a:lstStyle/>
        <a:p>
          <a:endParaRPr lang="en-US"/>
        </a:p>
      </dgm:t>
    </dgm:pt>
    <dgm:pt modelId="{528BA790-A198-4591-BDB2-EAE466BE0A81}" type="sibTrans" cxnId="{E32CA464-2B45-4802-8934-02E2923323F6}">
      <dgm:prSet/>
      <dgm:spPr/>
      <dgm:t>
        <a:bodyPr/>
        <a:lstStyle/>
        <a:p>
          <a:endParaRPr lang="en-US"/>
        </a:p>
      </dgm:t>
    </dgm:pt>
    <dgm:pt modelId="{A2C57E2B-E2E1-4620-9187-64C9FBBBEC04}">
      <dgm:prSet phldrT="[Text]"/>
      <dgm:spPr/>
      <dgm:t>
        <a:bodyPr/>
        <a:lstStyle/>
        <a:p>
          <a:r>
            <a:rPr lang="en-US" dirty="0"/>
            <a:t>Expiry Date if applicable</a:t>
          </a:r>
        </a:p>
      </dgm:t>
    </dgm:pt>
    <dgm:pt modelId="{5688EB6A-E2CA-4327-8387-7134A1228696}" type="parTrans" cxnId="{0C4B0D63-1FEB-4464-ADB2-1D8B89446A63}">
      <dgm:prSet/>
      <dgm:spPr/>
      <dgm:t>
        <a:bodyPr/>
        <a:lstStyle/>
        <a:p>
          <a:endParaRPr lang="en-US"/>
        </a:p>
      </dgm:t>
    </dgm:pt>
    <dgm:pt modelId="{B856BBDD-0CCB-47FB-838E-B799E6183B38}" type="sibTrans" cxnId="{0C4B0D63-1FEB-4464-ADB2-1D8B89446A63}">
      <dgm:prSet/>
      <dgm:spPr/>
      <dgm:t>
        <a:bodyPr/>
        <a:lstStyle/>
        <a:p>
          <a:endParaRPr lang="en-US"/>
        </a:p>
      </dgm:t>
    </dgm:pt>
    <dgm:pt modelId="{C9751AFD-2411-48DB-B278-C506032EB1E9}">
      <dgm:prSet phldrT="[Text]"/>
      <dgm:spPr/>
      <dgm:t>
        <a:bodyPr/>
        <a:lstStyle/>
        <a:p>
          <a:r>
            <a:rPr lang="en-US" dirty="0"/>
            <a:t>CE Mark</a:t>
          </a:r>
        </a:p>
      </dgm:t>
    </dgm:pt>
    <dgm:pt modelId="{0AB40DB9-48C2-43AD-A65A-72E067FAD7E2}" type="parTrans" cxnId="{852FE874-54C2-4149-BDD5-E479A8AC01A6}">
      <dgm:prSet/>
      <dgm:spPr/>
      <dgm:t>
        <a:bodyPr/>
        <a:lstStyle/>
        <a:p>
          <a:endParaRPr lang="en-US"/>
        </a:p>
      </dgm:t>
    </dgm:pt>
    <dgm:pt modelId="{4DFAED66-A81E-4C8D-BD06-FAB7185B22DF}" type="sibTrans" cxnId="{852FE874-54C2-4149-BDD5-E479A8AC01A6}">
      <dgm:prSet/>
      <dgm:spPr/>
      <dgm:t>
        <a:bodyPr/>
        <a:lstStyle/>
        <a:p>
          <a:endParaRPr lang="en-US"/>
        </a:p>
      </dgm:t>
    </dgm:pt>
    <dgm:pt modelId="{F0E911F6-564F-423D-BD73-935A3F924902}">
      <dgm:prSet phldrT="[Text]"/>
      <dgm:spPr/>
      <dgm:t>
        <a:bodyPr/>
        <a:lstStyle/>
        <a:p>
          <a:r>
            <a:rPr lang="en-US" dirty="0"/>
            <a:t>Notified Body - If Notified Body number is not listed, the supplier should choose NL(Not Listed) </a:t>
          </a:r>
        </a:p>
      </dgm:t>
    </dgm:pt>
    <dgm:pt modelId="{00267A1E-6136-4B5E-B945-D721C45864E2}" type="parTrans" cxnId="{914A1F00-B365-4328-9831-1C26D5D3C8BD}">
      <dgm:prSet/>
      <dgm:spPr/>
      <dgm:t>
        <a:bodyPr/>
        <a:lstStyle/>
        <a:p>
          <a:endParaRPr lang="en-US"/>
        </a:p>
      </dgm:t>
    </dgm:pt>
    <dgm:pt modelId="{1932655E-0467-4071-82D5-94AE1EBB1723}" type="sibTrans" cxnId="{914A1F00-B365-4328-9831-1C26D5D3C8BD}">
      <dgm:prSet/>
      <dgm:spPr/>
      <dgm:t>
        <a:bodyPr/>
        <a:lstStyle/>
        <a:p>
          <a:endParaRPr lang="en-US"/>
        </a:p>
      </dgm:t>
    </dgm:pt>
    <dgm:pt modelId="{C429CE04-1340-4AED-ADB6-BEAE77C3FE74}">
      <dgm:prSet phldrT="[Text]"/>
      <dgm:spPr/>
      <dgm:t>
        <a:bodyPr/>
        <a:lstStyle/>
        <a:p>
          <a:r>
            <a:rPr lang="en-US" dirty="0"/>
            <a:t>Sterility Method *</a:t>
          </a:r>
        </a:p>
      </dgm:t>
    </dgm:pt>
    <dgm:pt modelId="{CB157273-BD55-4D2F-9741-5627321E987C}" type="parTrans" cxnId="{66720C49-8C63-41D1-AE48-091021F3437F}">
      <dgm:prSet/>
      <dgm:spPr/>
      <dgm:t>
        <a:bodyPr/>
        <a:lstStyle/>
        <a:p>
          <a:endParaRPr lang="en-US"/>
        </a:p>
      </dgm:t>
    </dgm:pt>
    <dgm:pt modelId="{CEDFC8B9-120B-4082-B5DE-22CD48579FA1}" type="sibTrans" cxnId="{66720C49-8C63-41D1-AE48-091021F3437F}">
      <dgm:prSet/>
      <dgm:spPr/>
      <dgm:t>
        <a:bodyPr/>
        <a:lstStyle/>
        <a:p>
          <a:endParaRPr lang="en-US"/>
        </a:p>
      </dgm:t>
    </dgm:pt>
    <dgm:pt modelId="{57B3998D-7939-41E7-BA95-C90F6F2D9D79}">
      <dgm:prSet/>
      <dgm:spPr/>
      <dgm:t>
        <a:bodyPr/>
        <a:lstStyle/>
        <a:p>
          <a:r>
            <a:rPr lang="en-US" dirty="0"/>
            <a:t>Tracking Number / Bill of Lading (Limited to 20 character length)*</a:t>
          </a:r>
        </a:p>
      </dgm:t>
    </dgm:pt>
    <dgm:pt modelId="{5F0A3E3B-96A1-479E-B554-E720740E9E3A}" type="parTrans" cxnId="{E33E4DCD-903A-456D-9370-D5A66938636D}">
      <dgm:prSet/>
      <dgm:spPr/>
      <dgm:t>
        <a:bodyPr/>
        <a:lstStyle/>
        <a:p>
          <a:endParaRPr lang="en-US"/>
        </a:p>
      </dgm:t>
    </dgm:pt>
    <dgm:pt modelId="{8E7EC77D-E236-4DC8-A74D-67A6EDED2597}" type="sibTrans" cxnId="{E33E4DCD-903A-456D-9370-D5A66938636D}">
      <dgm:prSet/>
      <dgm:spPr/>
      <dgm:t>
        <a:bodyPr/>
        <a:lstStyle/>
        <a:p>
          <a:endParaRPr lang="en-US"/>
        </a:p>
      </dgm:t>
    </dgm:pt>
    <dgm:pt modelId="{B2D05FC7-1892-4715-832A-5274BA081F49}" type="pres">
      <dgm:prSet presAssocID="{CB73A5C5-4936-4442-A1CF-7CD555DC2904}" presName="linear" presStyleCnt="0">
        <dgm:presLayoutVars>
          <dgm:dir/>
          <dgm:animLvl val="lvl"/>
          <dgm:resizeHandles val="exact"/>
        </dgm:presLayoutVars>
      </dgm:prSet>
      <dgm:spPr/>
    </dgm:pt>
    <dgm:pt modelId="{719F4033-4CD7-4AFC-BDBE-6BF9EE4B947D}" type="pres">
      <dgm:prSet presAssocID="{AA995D25-E9A1-445E-9DCE-41C50AE15C19}" presName="parentLin" presStyleCnt="0"/>
      <dgm:spPr/>
    </dgm:pt>
    <dgm:pt modelId="{372AADD4-CE8D-4429-AA6D-C228DE601553}" type="pres">
      <dgm:prSet presAssocID="{AA995D25-E9A1-445E-9DCE-41C50AE15C19}" presName="parentLeftMargin" presStyleLbl="node1" presStyleIdx="0" presStyleCnt="2"/>
      <dgm:spPr/>
    </dgm:pt>
    <dgm:pt modelId="{490AADA4-B4DB-4005-8F3E-23833FDCCE26}" type="pres">
      <dgm:prSet presAssocID="{AA995D25-E9A1-445E-9DCE-41C50AE15C19}" presName="parentText" presStyleLbl="node1" presStyleIdx="0" presStyleCnt="2">
        <dgm:presLayoutVars>
          <dgm:chMax val="0"/>
          <dgm:bulletEnabled val="1"/>
        </dgm:presLayoutVars>
      </dgm:prSet>
      <dgm:spPr/>
    </dgm:pt>
    <dgm:pt modelId="{6590417D-3E19-4B80-9F7A-19961DA3D855}" type="pres">
      <dgm:prSet presAssocID="{AA995D25-E9A1-445E-9DCE-41C50AE15C19}" presName="negativeSpace" presStyleCnt="0"/>
      <dgm:spPr/>
    </dgm:pt>
    <dgm:pt modelId="{6C04143D-5499-4CDA-BC17-3F6FBD7A2DAC}" type="pres">
      <dgm:prSet presAssocID="{AA995D25-E9A1-445E-9DCE-41C50AE15C19}" presName="childText" presStyleLbl="conFgAcc1" presStyleIdx="0" presStyleCnt="2" custScaleY="91966" custLinFactNeighborX="-11701" custLinFactNeighborY="-69603">
        <dgm:presLayoutVars>
          <dgm:bulletEnabled val="1"/>
        </dgm:presLayoutVars>
      </dgm:prSet>
      <dgm:spPr/>
    </dgm:pt>
    <dgm:pt modelId="{B14A2BAA-AF8A-47FE-B55F-EE8C5843BC0D}" type="pres">
      <dgm:prSet presAssocID="{9DDA41ED-1E0A-4B65-AFE1-BC0BC19F818A}" presName="spaceBetweenRectangles" presStyleCnt="0"/>
      <dgm:spPr/>
    </dgm:pt>
    <dgm:pt modelId="{232A515E-6555-43C1-8FB4-1ADD7514F6D1}" type="pres">
      <dgm:prSet presAssocID="{ED26EB64-5B13-4CF2-94A9-35A5115A0C1B}" presName="parentLin" presStyleCnt="0"/>
      <dgm:spPr/>
    </dgm:pt>
    <dgm:pt modelId="{EF9E621A-D39B-4EE9-97D3-953AF47D0570}" type="pres">
      <dgm:prSet presAssocID="{ED26EB64-5B13-4CF2-94A9-35A5115A0C1B}" presName="parentLeftMargin" presStyleLbl="node1" presStyleIdx="0" presStyleCnt="2"/>
      <dgm:spPr/>
    </dgm:pt>
    <dgm:pt modelId="{CA92F88C-C86A-4F86-AA3B-3F51621218F8}" type="pres">
      <dgm:prSet presAssocID="{ED26EB64-5B13-4CF2-94A9-35A5115A0C1B}" presName="parentText" presStyleLbl="node1" presStyleIdx="1" presStyleCnt="2">
        <dgm:presLayoutVars>
          <dgm:chMax val="0"/>
          <dgm:bulletEnabled val="1"/>
        </dgm:presLayoutVars>
      </dgm:prSet>
      <dgm:spPr/>
    </dgm:pt>
    <dgm:pt modelId="{91243693-D69A-42F3-AAF6-E28436F58EE2}" type="pres">
      <dgm:prSet presAssocID="{ED26EB64-5B13-4CF2-94A9-35A5115A0C1B}" presName="negativeSpace" presStyleCnt="0"/>
      <dgm:spPr/>
    </dgm:pt>
    <dgm:pt modelId="{E930B473-36CB-427B-A99E-EE403D2B97D1}" type="pres">
      <dgm:prSet presAssocID="{ED26EB64-5B13-4CF2-94A9-35A5115A0C1B}" presName="childText" presStyleLbl="conFgAcc1" presStyleIdx="1" presStyleCnt="2">
        <dgm:presLayoutVars>
          <dgm:bulletEnabled val="1"/>
        </dgm:presLayoutVars>
      </dgm:prSet>
      <dgm:spPr/>
    </dgm:pt>
  </dgm:ptLst>
  <dgm:cxnLst>
    <dgm:cxn modelId="{914A1F00-B365-4328-9831-1C26D5D3C8BD}" srcId="{ED26EB64-5B13-4CF2-94A9-35A5115A0C1B}" destId="{F0E911F6-564F-423D-BD73-935A3F924902}" srcOrd="6" destOrd="0" parTransId="{00267A1E-6136-4B5E-B945-D721C45864E2}" sibTransId="{1932655E-0467-4071-82D5-94AE1EBB1723}"/>
    <dgm:cxn modelId="{24E80103-0185-477C-B327-6621BD807871}" type="presOf" srcId="{F0E911F6-564F-423D-BD73-935A3F924902}" destId="{E930B473-36CB-427B-A99E-EE403D2B97D1}" srcOrd="0" destOrd="6" presId="urn:microsoft.com/office/officeart/2005/8/layout/list1"/>
    <dgm:cxn modelId="{6D26C103-40D3-4789-818D-4C30D5290D7A}" srcId="{AA995D25-E9A1-445E-9DCE-41C50AE15C19}" destId="{C49C42CF-27E8-432F-B986-05AD4F198970}" srcOrd="0" destOrd="0" parTransId="{E99D182B-1783-4E41-A0FF-2FB3CB2F8892}" sibTransId="{F503B9C8-5004-4375-8344-E8CD1B5F1790}"/>
    <dgm:cxn modelId="{F79C6205-1DC5-466C-B31E-C6FCDAC79FEA}" type="presOf" srcId="{C49C42CF-27E8-432F-B986-05AD4F198970}" destId="{6C04143D-5499-4CDA-BC17-3F6FBD7A2DAC}" srcOrd="0" destOrd="0" presId="urn:microsoft.com/office/officeart/2005/8/layout/list1"/>
    <dgm:cxn modelId="{238F5D07-C483-4E39-AD5D-E5B25A6B88EA}" type="presOf" srcId="{84CAB870-E257-4116-83AD-A100106B5F17}" destId="{E930B473-36CB-427B-A99E-EE403D2B97D1}" srcOrd="0" destOrd="0" presId="urn:microsoft.com/office/officeart/2005/8/layout/list1"/>
    <dgm:cxn modelId="{4C80BD0A-A6FD-4CCF-9BF2-F7780C95A245}" type="presOf" srcId="{E8B56ACB-695C-43F1-B836-01ACF400B973}" destId="{E930B473-36CB-427B-A99E-EE403D2B97D1}" srcOrd="0" destOrd="3" presId="urn:microsoft.com/office/officeart/2005/8/layout/list1"/>
    <dgm:cxn modelId="{6FC65E10-8C4D-46AE-B5D3-F50ECFBBF014}" type="presOf" srcId="{CEF371FF-3F3F-48DD-A2DC-C00C9F47B9CF}" destId="{6C04143D-5499-4CDA-BC17-3F6FBD7A2DAC}" srcOrd="0" destOrd="7" presId="urn:microsoft.com/office/officeart/2005/8/layout/list1"/>
    <dgm:cxn modelId="{DE3C2911-5FC4-4145-AA2C-67F050CCDEE4}" type="presOf" srcId="{ED26EB64-5B13-4CF2-94A9-35A5115A0C1B}" destId="{EF9E621A-D39B-4EE9-97D3-953AF47D0570}" srcOrd="0" destOrd="0" presId="urn:microsoft.com/office/officeart/2005/8/layout/list1"/>
    <dgm:cxn modelId="{6B212716-E6DA-444A-9734-8168D9BF83BF}" srcId="{AA995D25-E9A1-445E-9DCE-41C50AE15C19}" destId="{4550F012-C36F-44E6-BFD2-42238D9E58AB}" srcOrd="6" destOrd="0" parTransId="{FA938E83-B1AD-4A5A-AEE3-5D2FE417050E}" sibTransId="{7FBCDA91-8AD2-4307-B0F2-850A8C79AEE7}"/>
    <dgm:cxn modelId="{5DF20D30-EDC1-4A56-8857-6CD749991B19}" type="presOf" srcId="{AA995D25-E9A1-445E-9DCE-41C50AE15C19}" destId="{372AADD4-CE8D-4429-AA6D-C228DE601553}" srcOrd="0" destOrd="0" presId="urn:microsoft.com/office/officeart/2005/8/layout/list1"/>
    <dgm:cxn modelId="{5CA04F3A-FB0A-497E-A472-AEBAAE31CF26}" srcId="{AA995D25-E9A1-445E-9DCE-41C50AE15C19}" destId="{3D9E3B8C-2772-4B3F-8ACE-15DA1E2DD003}" srcOrd="4" destOrd="0" parTransId="{42110D2B-216E-4698-AEBE-21D937ECDC3E}" sibTransId="{2C53B5E7-D6D7-422B-AC97-3B63A1F3D8B4}"/>
    <dgm:cxn modelId="{52CE3F46-E601-4F67-A7D4-D55DF3E547BA}" type="presOf" srcId="{0A118857-CA93-4245-B229-AF38B6443826}" destId="{E930B473-36CB-427B-A99E-EE403D2B97D1}" srcOrd="0" destOrd="2" presId="urn:microsoft.com/office/officeart/2005/8/layout/list1"/>
    <dgm:cxn modelId="{66720C49-8C63-41D1-AE48-091021F3437F}" srcId="{ED26EB64-5B13-4CF2-94A9-35A5115A0C1B}" destId="{C429CE04-1340-4AED-ADB6-BEAE77C3FE74}" srcOrd="4" destOrd="0" parTransId="{CB157273-BD55-4D2F-9741-5627321E987C}" sibTransId="{CEDFC8B9-120B-4082-B5DE-22CD48579FA1}"/>
    <dgm:cxn modelId="{F3E16C49-9F43-441D-9061-3451E79E8C96}" type="presOf" srcId="{AA995D25-E9A1-445E-9DCE-41C50AE15C19}" destId="{490AADA4-B4DB-4005-8F3E-23833FDCCE26}" srcOrd="1" destOrd="0" presId="urn:microsoft.com/office/officeart/2005/8/layout/list1"/>
    <dgm:cxn modelId="{879EBC4B-4751-421D-9AB3-36FC1BB3C724}" srcId="{AA995D25-E9A1-445E-9DCE-41C50AE15C19}" destId="{F4E38800-8E07-4855-873F-DC581E04E771}" srcOrd="3" destOrd="0" parTransId="{D7051C06-92AB-4DF8-99CF-F67AB32AF806}" sibTransId="{03198F0D-A366-4B64-BB02-65CD6AC8E645}"/>
    <dgm:cxn modelId="{0C4B0D63-1FEB-4464-ADB2-1D8B89446A63}" srcId="{AA995D25-E9A1-445E-9DCE-41C50AE15C19}" destId="{A2C57E2B-E2E1-4620-9187-64C9FBBBEC04}" srcOrd="5" destOrd="0" parTransId="{5688EB6A-E2CA-4327-8387-7134A1228696}" sibTransId="{B856BBDD-0CCB-47FB-838E-B799E6183B38}"/>
    <dgm:cxn modelId="{E32CA464-2B45-4802-8934-02E2923323F6}" srcId="{ED26EB64-5B13-4CF2-94A9-35A5115A0C1B}" destId="{84CAB870-E257-4116-83AD-A100106B5F17}" srcOrd="0" destOrd="0" parTransId="{08B7439C-E910-496F-8311-4E6F0CF9E867}" sibTransId="{528BA790-A198-4591-BDB2-EAE466BE0A81}"/>
    <dgm:cxn modelId="{87D6CE65-3CA1-4718-9EF4-13B384BFE19E}" srcId="{ED26EB64-5B13-4CF2-94A9-35A5115A0C1B}" destId="{0A118857-CA93-4245-B229-AF38B6443826}" srcOrd="2" destOrd="0" parTransId="{5597F16C-5674-450C-B1C4-E92D342F39BB}" sibTransId="{5C67C97D-373B-4029-928B-A21FF2931692}"/>
    <dgm:cxn modelId="{D2C2A568-AF3C-4B3B-8B0D-6EA85DFD5ABD}" type="presOf" srcId="{ED26EB64-5B13-4CF2-94A9-35A5115A0C1B}" destId="{CA92F88C-C86A-4F86-AA3B-3F51621218F8}" srcOrd="1" destOrd="0" presId="urn:microsoft.com/office/officeart/2005/8/layout/list1"/>
    <dgm:cxn modelId="{852FE874-54C2-4149-BDD5-E479A8AC01A6}" srcId="{ED26EB64-5B13-4CF2-94A9-35A5115A0C1B}" destId="{C9751AFD-2411-48DB-B278-C506032EB1E9}" srcOrd="5" destOrd="0" parTransId="{0AB40DB9-48C2-43AD-A65A-72E067FAD7E2}" sibTransId="{4DFAED66-A81E-4C8D-BD06-FAB7185B22DF}"/>
    <dgm:cxn modelId="{FCE89C7A-11C5-4279-9B4C-B9449868EA12}" type="presOf" srcId="{F4E38800-8E07-4855-873F-DC581E04E771}" destId="{6C04143D-5499-4CDA-BC17-3F6FBD7A2DAC}" srcOrd="0" destOrd="3" presId="urn:microsoft.com/office/officeart/2005/8/layout/list1"/>
    <dgm:cxn modelId="{4BFB9B83-80AC-4AF1-878E-599A6CB1E60F}" srcId="{AA995D25-E9A1-445E-9DCE-41C50AE15C19}" destId="{72FD47B3-F0DD-4019-9A9C-7355856F8AE1}" srcOrd="1" destOrd="0" parTransId="{53ADDAED-8100-42DB-B8C8-8F8DD2D003D1}" sibTransId="{9F30A502-F3CF-4F33-BE5C-06D56FC89C7B}"/>
    <dgm:cxn modelId="{E2B5A490-9F1C-410B-8BE4-934BB44F3797}" type="presOf" srcId="{C9751AFD-2411-48DB-B278-C506032EB1E9}" destId="{E930B473-36CB-427B-A99E-EE403D2B97D1}" srcOrd="0" destOrd="5" presId="urn:microsoft.com/office/officeart/2005/8/layout/list1"/>
    <dgm:cxn modelId="{31EF9DA0-0756-4C63-9530-1DCABBF93AEE}" srcId="{ED26EB64-5B13-4CF2-94A9-35A5115A0C1B}" destId="{E8B56ACB-695C-43F1-B836-01ACF400B973}" srcOrd="3" destOrd="0" parTransId="{1C259532-CA5C-49AF-A9E9-05CD7AD30832}" sibTransId="{A4F5F90C-E22F-45E8-A742-1F922EF36DA2}"/>
    <dgm:cxn modelId="{3B7106A6-DC75-4B18-9C11-483F1C4D9605}" type="presOf" srcId="{C429CE04-1340-4AED-ADB6-BEAE77C3FE74}" destId="{E930B473-36CB-427B-A99E-EE403D2B97D1}" srcOrd="0" destOrd="4" presId="urn:microsoft.com/office/officeart/2005/8/layout/list1"/>
    <dgm:cxn modelId="{8D0835A7-1600-4B50-A3F8-426F23ABB94B}" srcId="{CB73A5C5-4936-4442-A1CF-7CD555DC2904}" destId="{AA995D25-E9A1-445E-9DCE-41C50AE15C19}" srcOrd="0" destOrd="0" parTransId="{109C0E4E-6B0F-4F78-8C25-03D4235745A6}" sibTransId="{9DDA41ED-1E0A-4B65-AFE1-BC0BC19F818A}"/>
    <dgm:cxn modelId="{5780A6B0-9AE3-4C10-89A4-0995329B4BD5}" type="presOf" srcId="{4550F012-C36F-44E6-BFD2-42238D9E58AB}" destId="{6C04143D-5499-4CDA-BC17-3F6FBD7A2DAC}" srcOrd="0" destOrd="6" presId="urn:microsoft.com/office/officeart/2005/8/layout/list1"/>
    <dgm:cxn modelId="{28793BB2-A090-4654-A418-E29E2AA14615}" srcId="{CB73A5C5-4936-4442-A1CF-7CD555DC2904}" destId="{ED26EB64-5B13-4CF2-94A9-35A5115A0C1B}" srcOrd="1" destOrd="0" parTransId="{0D3AB5F4-A403-44C8-ADDC-9C5D450C0C5C}" sibTransId="{43DFD8BC-E604-4F0C-863E-E63F16A66945}"/>
    <dgm:cxn modelId="{1003DDC1-3084-44A6-9E25-AEB40AD70920}" type="presOf" srcId="{3D9E3B8C-2772-4B3F-8ACE-15DA1E2DD003}" destId="{6C04143D-5499-4CDA-BC17-3F6FBD7A2DAC}" srcOrd="0" destOrd="4" presId="urn:microsoft.com/office/officeart/2005/8/layout/list1"/>
    <dgm:cxn modelId="{E33E4DCD-903A-456D-9370-D5A66938636D}" srcId="{ED26EB64-5B13-4CF2-94A9-35A5115A0C1B}" destId="{57B3998D-7939-41E7-BA95-C90F6F2D9D79}" srcOrd="1" destOrd="0" parTransId="{5F0A3E3B-96A1-479E-B554-E720740E9E3A}" sibTransId="{8E7EC77D-E236-4DC8-A74D-67A6EDED2597}"/>
    <dgm:cxn modelId="{26C38ED4-AD5C-45E6-B37A-9D68F29A9A02}" type="presOf" srcId="{CB73A5C5-4936-4442-A1CF-7CD555DC2904}" destId="{B2D05FC7-1892-4715-832A-5274BA081F49}" srcOrd="0" destOrd="0" presId="urn:microsoft.com/office/officeart/2005/8/layout/list1"/>
    <dgm:cxn modelId="{089BFEDA-A882-4359-BD00-1F5C2095687C}" type="presOf" srcId="{57B3998D-7939-41E7-BA95-C90F6F2D9D79}" destId="{E930B473-36CB-427B-A99E-EE403D2B97D1}" srcOrd="0" destOrd="1" presId="urn:microsoft.com/office/officeart/2005/8/layout/list1"/>
    <dgm:cxn modelId="{ABB6D7DD-2952-4911-B6F9-B637C24D5208}" type="presOf" srcId="{72FD47B3-F0DD-4019-9A9C-7355856F8AE1}" destId="{6C04143D-5499-4CDA-BC17-3F6FBD7A2DAC}" srcOrd="0" destOrd="1" presId="urn:microsoft.com/office/officeart/2005/8/layout/list1"/>
    <dgm:cxn modelId="{1F63ADE3-F70B-4A4C-A0A8-7D686C643FF7}" type="presOf" srcId="{8690E546-354E-41EF-9AA2-DD6EC1FC8F02}" destId="{6C04143D-5499-4CDA-BC17-3F6FBD7A2DAC}" srcOrd="0" destOrd="2" presId="urn:microsoft.com/office/officeart/2005/8/layout/list1"/>
    <dgm:cxn modelId="{AD3B3AED-767A-4BD4-9862-D16B79025204}" type="presOf" srcId="{A2C57E2B-E2E1-4620-9187-64C9FBBBEC04}" destId="{6C04143D-5499-4CDA-BC17-3F6FBD7A2DAC}" srcOrd="0" destOrd="5" presId="urn:microsoft.com/office/officeart/2005/8/layout/list1"/>
    <dgm:cxn modelId="{AB46A3EF-87F7-495C-8A19-B007CC50B2D7}" srcId="{AA995D25-E9A1-445E-9DCE-41C50AE15C19}" destId="{8690E546-354E-41EF-9AA2-DD6EC1FC8F02}" srcOrd="2" destOrd="0" parTransId="{D38721C3-437A-4BF0-8541-369C1D636EFB}" sibTransId="{3F26FF34-7E34-489B-BC00-708CBB861BA1}"/>
    <dgm:cxn modelId="{F52CAFFC-EFEF-465F-B3F0-B46D277A13E0}" srcId="{AA995D25-E9A1-445E-9DCE-41C50AE15C19}" destId="{CEF371FF-3F3F-48DD-A2DC-C00C9F47B9CF}" srcOrd="7" destOrd="0" parTransId="{A768D5ED-559B-4103-B8E3-3D69C7DFE0D0}" sibTransId="{001C0028-1829-49ED-84C3-7516632EC294}"/>
    <dgm:cxn modelId="{BF43FB4F-F4E1-4064-B1B1-467F0F133E4D}" type="presParOf" srcId="{B2D05FC7-1892-4715-832A-5274BA081F49}" destId="{719F4033-4CD7-4AFC-BDBE-6BF9EE4B947D}" srcOrd="0" destOrd="0" presId="urn:microsoft.com/office/officeart/2005/8/layout/list1"/>
    <dgm:cxn modelId="{ED11B59F-D502-4AE4-8D0A-F495B4093E25}" type="presParOf" srcId="{719F4033-4CD7-4AFC-BDBE-6BF9EE4B947D}" destId="{372AADD4-CE8D-4429-AA6D-C228DE601553}" srcOrd="0" destOrd="0" presId="urn:microsoft.com/office/officeart/2005/8/layout/list1"/>
    <dgm:cxn modelId="{10E5E019-A39C-4EDC-A54C-DBC7D87F2E3E}" type="presParOf" srcId="{719F4033-4CD7-4AFC-BDBE-6BF9EE4B947D}" destId="{490AADA4-B4DB-4005-8F3E-23833FDCCE26}" srcOrd="1" destOrd="0" presId="urn:microsoft.com/office/officeart/2005/8/layout/list1"/>
    <dgm:cxn modelId="{79F3F250-70AF-496A-8540-64E6928BF000}" type="presParOf" srcId="{B2D05FC7-1892-4715-832A-5274BA081F49}" destId="{6590417D-3E19-4B80-9F7A-19961DA3D855}" srcOrd="1" destOrd="0" presId="urn:microsoft.com/office/officeart/2005/8/layout/list1"/>
    <dgm:cxn modelId="{254FE93B-0764-4B28-8C88-8A0FD360ED38}" type="presParOf" srcId="{B2D05FC7-1892-4715-832A-5274BA081F49}" destId="{6C04143D-5499-4CDA-BC17-3F6FBD7A2DAC}" srcOrd="2" destOrd="0" presId="urn:microsoft.com/office/officeart/2005/8/layout/list1"/>
    <dgm:cxn modelId="{EF9D95EC-7D55-484E-AE1A-7B40E8A46037}" type="presParOf" srcId="{B2D05FC7-1892-4715-832A-5274BA081F49}" destId="{B14A2BAA-AF8A-47FE-B55F-EE8C5843BC0D}" srcOrd="3" destOrd="0" presId="urn:microsoft.com/office/officeart/2005/8/layout/list1"/>
    <dgm:cxn modelId="{3C1208A1-97E7-4B02-AB2B-6271A02810E2}" type="presParOf" srcId="{B2D05FC7-1892-4715-832A-5274BA081F49}" destId="{232A515E-6555-43C1-8FB4-1ADD7514F6D1}" srcOrd="4" destOrd="0" presId="urn:microsoft.com/office/officeart/2005/8/layout/list1"/>
    <dgm:cxn modelId="{B99F27C5-A041-4D94-84BE-1CD561F150B9}" type="presParOf" srcId="{232A515E-6555-43C1-8FB4-1ADD7514F6D1}" destId="{EF9E621A-D39B-4EE9-97D3-953AF47D0570}" srcOrd="0" destOrd="0" presId="urn:microsoft.com/office/officeart/2005/8/layout/list1"/>
    <dgm:cxn modelId="{BBFFC45D-4BDD-45F0-9364-F30D70A29074}" type="presParOf" srcId="{232A515E-6555-43C1-8FB4-1ADD7514F6D1}" destId="{CA92F88C-C86A-4F86-AA3B-3F51621218F8}" srcOrd="1" destOrd="0" presId="urn:microsoft.com/office/officeart/2005/8/layout/list1"/>
    <dgm:cxn modelId="{FFB4370E-FD6C-484B-BA06-C79637A67ADC}" type="presParOf" srcId="{B2D05FC7-1892-4715-832A-5274BA081F49}" destId="{91243693-D69A-42F3-AAF6-E28436F58EE2}" srcOrd="5" destOrd="0" presId="urn:microsoft.com/office/officeart/2005/8/layout/list1"/>
    <dgm:cxn modelId="{F2CF4555-0599-4F06-BF7F-67CBAC9E3105}" type="presParOf" srcId="{B2D05FC7-1892-4715-832A-5274BA081F49}" destId="{E930B473-36CB-427B-A99E-EE403D2B97D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4143D-5499-4CDA-BC17-3F6FBD7A2DAC}">
      <dsp:nvSpPr>
        <dsp:cNvPr id="0" name=""/>
        <dsp:cNvSpPr/>
      </dsp:nvSpPr>
      <dsp:spPr>
        <a:xfrm>
          <a:off x="0" y="221699"/>
          <a:ext cx="6894064" cy="1946736"/>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5056" tIns="270764" rIns="5350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Packing Slip ID</a:t>
          </a:r>
        </a:p>
        <a:p>
          <a:pPr marL="114300" lvl="1" indent="-114300" algn="l" defTabSz="577850">
            <a:lnSpc>
              <a:spcPct val="90000"/>
            </a:lnSpc>
            <a:spcBef>
              <a:spcPct val="0"/>
            </a:spcBef>
            <a:spcAft>
              <a:spcPct val="15000"/>
            </a:spcAft>
            <a:buChar char="•"/>
          </a:pPr>
          <a:r>
            <a:rPr lang="en-US" sz="1300" kern="1200" dirty="0"/>
            <a:t>Actual Delivery Date</a:t>
          </a:r>
        </a:p>
        <a:p>
          <a:pPr marL="114300" lvl="1" indent="-114300" algn="l" defTabSz="577850">
            <a:lnSpc>
              <a:spcPct val="90000"/>
            </a:lnSpc>
            <a:spcBef>
              <a:spcPct val="0"/>
            </a:spcBef>
            <a:spcAft>
              <a:spcPct val="15000"/>
            </a:spcAft>
            <a:buChar char="•"/>
          </a:pPr>
          <a:r>
            <a:rPr lang="en-US" sz="1300" kern="1200" dirty="0"/>
            <a:t>Ship Qty</a:t>
          </a:r>
        </a:p>
        <a:p>
          <a:pPr marL="114300" lvl="1" indent="-114300" algn="l" defTabSz="577850">
            <a:lnSpc>
              <a:spcPct val="90000"/>
            </a:lnSpc>
            <a:spcBef>
              <a:spcPct val="0"/>
            </a:spcBef>
            <a:spcAft>
              <a:spcPct val="15000"/>
            </a:spcAft>
            <a:buChar char="•"/>
          </a:pPr>
          <a:r>
            <a:rPr lang="en-US" sz="1300" kern="1200" dirty="0"/>
            <a:t>Batch ID if batched managed product (Lot Number)</a:t>
          </a:r>
        </a:p>
        <a:p>
          <a:pPr marL="114300" lvl="1" indent="-114300" algn="l" defTabSz="577850">
            <a:lnSpc>
              <a:spcPct val="90000"/>
            </a:lnSpc>
            <a:spcBef>
              <a:spcPct val="0"/>
            </a:spcBef>
            <a:spcAft>
              <a:spcPct val="15000"/>
            </a:spcAft>
            <a:buChar char="•"/>
          </a:pPr>
          <a:r>
            <a:rPr lang="en-US" sz="1300" kern="1200" dirty="0"/>
            <a:t>Production Date</a:t>
          </a:r>
        </a:p>
        <a:p>
          <a:pPr marL="114300" lvl="1" indent="-114300" algn="l" defTabSz="577850">
            <a:lnSpc>
              <a:spcPct val="90000"/>
            </a:lnSpc>
            <a:spcBef>
              <a:spcPct val="0"/>
            </a:spcBef>
            <a:spcAft>
              <a:spcPct val="15000"/>
            </a:spcAft>
            <a:buChar char="•"/>
          </a:pPr>
          <a:r>
            <a:rPr lang="en-US" sz="1300" kern="1200" dirty="0"/>
            <a:t>Expiry Date if applicable</a:t>
          </a:r>
        </a:p>
        <a:p>
          <a:pPr marL="114300" lvl="1" indent="-114300" algn="l" defTabSz="577850">
            <a:lnSpc>
              <a:spcPct val="90000"/>
            </a:lnSpc>
            <a:spcBef>
              <a:spcPct val="0"/>
            </a:spcBef>
            <a:spcAft>
              <a:spcPct val="15000"/>
            </a:spcAft>
            <a:buChar char="•"/>
          </a:pPr>
          <a:r>
            <a:rPr lang="en-US" sz="1300" kern="1200" dirty="0"/>
            <a:t>Serial Number if serial managed product</a:t>
          </a:r>
        </a:p>
        <a:p>
          <a:pPr marL="114300" lvl="1" indent="-114300" algn="l" defTabSz="577850">
            <a:lnSpc>
              <a:spcPct val="90000"/>
            </a:lnSpc>
            <a:spcBef>
              <a:spcPct val="0"/>
            </a:spcBef>
            <a:spcAft>
              <a:spcPct val="15000"/>
            </a:spcAft>
            <a:buChar char="•"/>
          </a:pPr>
          <a:r>
            <a:rPr lang="en-US" sz="1300" kern="1200" dirty="0"/>
            <a:t>Country of Origin – Country where the product where is manufactured</a:t>
          </a:r>
        </a:p>
      </dsp:txBody>
      <dsp:txXfrm>
        <a:off x="0" y="221699"/>
        <a:ext cx="6894064" cy="1946736"/>
      </dsp:txXfrm>
    </dsp:sp>
    <dsp:sp modelId="{490AADA4-B4DB-4005-8F3E-23833FDCCE26}">
      <dsp:nvSpPr>
        <dsp:cNvPr id="0" name=""/>
        <dsp:cNvSpPr/>
      </dsp:nvSpPr>
      <dsp:spPr>
        <a:xfrm>
          <a:off x="344703" y="67679"/>
          <a:ext cx="4825844" cy="413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405" tIns="0" rIns="182405" bIns="0" numCol="1" spcCol="1270" anchor="ctr" anchorCtr="0">
          <a:noAutofit/>
        </a:bodyPr>
        <a:lstStyle/>
        <a:p>
          <a:pPr marL="0" lvl="0" indent="0" algn="l" defTabSz="577850">
            <a:lnSpc>
              <a:spcPct val="90000"/>
            </a:lnSpc>
            <a:spcBef>
              <a:spcPct val="0"/>
            </a:spcBef>
            <a:spcAft>
              <a:spcPct val="35000"/>
            </a:spcAft>
            <a:buNone/>
          </a:pPr>
          <a:r>
            <a:rPr lang="en-US" sz="1300" kern="1200" dirty="0"/>
            <a:t>Required Fields</a:t>
          </a:r>
        </a:p>
      </dsp:txBody>
      <dsp:txXfrm>
        <a:off x="364878" y="87854"/>
        <a:ext cx="4785494" cy="372930"/>
      </dsp:txXfrm>
    </dsp:sp>
    <dsp:sp modelId="{E930B473-36CB-427B-A99E-EE403D2B97D1}">
      <dsp:nvSpPr>
        <dsp:cNvPr id="0" name=""/>
        <dsp:cNvSpPr/>
      </dsp:nvSpPr>
      <dsp:spPr>
        <a:xfrm>
          <a:off x="0" y="2503296"/>
          <a:ext cx="6894064" cy="20727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5056" tIns="270764" rIns="5350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Carrier Name *</a:t>
          </a:r>
        </a:p>
        <a:p>
          <a:pPr marL="114300" lvl="1" indent="-114300" algn="l" defTabSz="577850">
            <a:lnSpc>
              <a:spcPct val="90000"/>
            </a:lnSpc>
            <a:spcBef>
              <a:spcPct val="0"/>
            </a:spcBef>
            <a:spcAft>
              <a:spcPct val="15000"/>
            </a:spcAft>
            <a:buChar char="•"/>
          </a:pPr>
          <a:r>
            <a:rPr lang="en-US" sz="1300" kern="1200" dirty="0"/>
            <a:t>Tracking Number / Bill of Lading (Limited to 20 character length)*</a:t>
          </a:r>
        </a:p>
        <a:p>
          <a:pPr marL="114300" lvl="1" indent="-114300" algn="l" defTabSz="577850">
            <a:lnSpc>
              <a:spcPct val="90000"/>
            </a:lnSpc>
            <a:spcBef>
              <a:spcPct val="0"/>
            </a:spcBef>
            <a:spcAft>
              <a:spcPct val="15000"/>
            </a:spcAft>
            <a:buChar char="•"/>
          </a:pPr>
          <a:r>
            <a:rPr lang="en-US" sz="1300" kern="1200" dirty="0"/>
            <a:t>Batch Sterilization Number *</a:t>
          </a:r>
        </a:p>
        <a:p>
          <a:pPr marL="114300" lvl="1" indent="-114300" algn="l" defTabSz="577850">
            <a:lnSpc>
              <a:spcPct val="90000"/>
            </a:lnSpc>
            <a:spcBef>
              <a:spcPct val="0"/>
            </a:spcBef>
            <a:spcAft>
              <a:spcPct val="15000"/>
            </a:spcAft>
            <a:buChar char="•"/>
          </a:pPr>
          <a:r>
            <a:rPr lang="en-US" sz="1300" kern="1200" dirty="0"/>
            <a:t>Sterilization Company *</a:t>
          </a:r>
        </a:p>
        <a:p>
          <a:pPr marL="114300" lvl="1" indent="-114300" algn="l" defTabSz="577850">
            <a:lnSpc>
              <a:spcPct val="90000"/>
            </a:lnSpc>
            <a:spcBef>
              <a:spcPct val="0"/>
            </a:spcBef>
            <a:spcAft>
              <a:spcPct val="15000"/>
            </a:spcAft>
            <a:buChar char="•"/>
          </a:pPr>
          <a:r>
            <a:rPr lang="en-US" sz="1300" kern="1200" dirty="0"/>
            <a:t>Sterility Method *</a:t>
          </a:r>
        </a:p>
        <a:p>
          <a:pPr marL="114300" lvl="1" indent="-114300" algn="l" defTabSz="577850">
            <a:lnSpc>
              <a:spcPct val="90000"/>
            </a:lnSpc>
            <a:spcBef>
              <a:spcPct val="0"/>
            </a:spcBef>
            <a:spcAft>
              <a:spcPct val="15000"/>
            </a:spcAft>
            <a:buChar char="•"/>
          </a:pPr>
          <a:r>
            <a:rPr lang="en-US" sz="1300" kern="1200" dirty="0"/>
            <a:t>CE Mark</a:t>
          </a:r>
        </a:p>
        <a:p>
          <a:pPr marL="114300" lvl="1" indent="-114300" algn="l" defTabSz="577850">
            <a:lnSpc>
              <a:spcPct val="90000"/>
            </a:lnSpc>
            <a:spcBef>
              <a:spcPct val="0"/>
            </a:spcBef>
            <a:spcAft>
              <a:spcPct val="15000"/>
            </a:spcAft>
            <a:buChar char="•"/>
          </a:pPr>
          <a:r>
            <a:rPr lang="en-US" sz="1300" kern="1200" dirty="0"/>
            <a:t>Notified Body - If Notified Body number is not listed, the supplier should choose NL(Not Listed) </a:t>
          </a:r>
        </a:p>
      </dsp:txBody>
      <dsp:txXfrm>
        <a:off x="0" y="2503296"/>
        <a:ext cx="6894064" cy="2072700"/>
      </dsp:txXfrm>
    </dsp:sp>
    <dsp:sp modelId="{CA92F88C-C86A-4F86-AA3B-3F51621218F8}">
      <dsp:nvSpPr>
        <dsp:cNvPr id="0" name=""/>
        <dsp:cNvSpPr/>
      </dsp:nvSpPr>
      <dsp:spPr>
        <a:xfrm>
          <a:off x="344703" y="2296656"/>
          <a:ext cx="4825844" cy="413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405" tIns="0" rIns="182405" bIns="0" numCol="1" spcCol="1270" anchor="ctr" anchorCtr="0">
          <a:noAutofit/>
        </a:bodyPr>
        <a:lstStyle/>
        <a:p>
          <a:pPr marL="0" lvl="0" indent="0" algn="l" defTabSz="577850">
            <a:lnSpc>
              <a:spcPct val="90000"/>
            </a:lnSpc>
            <a:spcBef>
              <a:spcPct val="0"/>
            </a:spcBef>
            <a:spcAft>
              <a:spcPct val="35000"/>
            </a:spcAft>
            <a:buNone/>
          </a:pPr>
          <a:r>
            <a:rPr lang="en-US" sz="1300" kern="1200" dirty="0"/>
            <a:t>Additional Stryker Preferred Fields</a:t>
          </a:r>
        </a:p>
      </dsp:txBody>
      <dsp:txXfrm>
        <a:off x="364878" y="2316831"/>
        <a:ext cx="4785494"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3780670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9300" y="390525"/>
            <a:ext cx="5359400" cy="401955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50600" y="4706112"/>
            <a:ext cx="5356800" cy="393926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15402"/>
            <a:ext cx="942976" cy="2053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1908748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80975" indent="-180975" algn="l" defTabSz="914400" rtl="0" eaLnBrk="1" latinLnBrk="0" hangingPunct="1">
      <a:buClr>
        <a:schemeClr val="accent1"/>
      </a:buClr>
      <a:buSzPct val="100000"/>
      <a:buFont typeface="Wingdings" pitchFamily="2" charset="2"/>
      <a:buChar char=""/>
      <a:defRPr sz="1100" kern="1200">
        <a:solidFill>
          <a:schemeClr val="tx1"/>
        </a:solidFill>
        <a:latin typeface="+mn-lt"/>
        <a:ea typeface="+mn-ea"/>
        <a:cs typeface="+mn-cs"/>
      </a:defRPr>
    </a:lvl2pPr>
    <a:lvl3pPr marL="357188" indent="-176213" algn="l" defTabSz="914400" rtl="0" eaLnBrk="1" latinLnBrk="0" hangingPunct="1">
      <a:buClr>
        <a:schemeClr val="accent2"/>
      </a:buClr>
      <a:buSzPct val="80000"/>
      <a:buFont typeface="Symbol" pitchFamily="18" charset="2"/>
      <a:buChar char="-"/>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27357BB-3A83-4A1C-9E1D-3585CFB4EBC5}" type="slidenum">
              <a:rPr lang="en-US" smtClean="0"/>
              <a:pPr/>
              <a:t>1</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b="1" dirty="0"/>
          </a:p>
        </p:txBody>
      </p:sp>
    </p:spTree>
    <p:extLst>
      <p:ext uri="{BB962C8B-B14F-4D97-AF65-F5344CB8AC3E}">
        <p14:creationId xmlns:p14="http://schemas.microsoft.com/office/powerpoint/2010/main" val="1000920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E40A5C-1BE7-4CD6-BF5F-8C4C0626CF06}" type="slidenum">
              <a:rPr lang="en-US" smtClean="0"/>
              <a:pPr eaLnBrk="1" hangingPunct="1"/>
              <a:t>3</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39486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6E40A5C-1BE7-4CD6-BF5F-8C4C0626CF06}"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493409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6E40A5C-1BE7-4CD6-BF5F-8C4C0626CF06}"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917202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A00D627-0270-403D-BB93-9C7F6A155A38}"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42951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11</a:t>
            </a:fld>
            <a:endParaRPr lang="en-US" dirty="0"/>
          </a:p>
        </p:txBody>
      </p:sp>
    </p:spTree>
    <p:extLst>
      <p:ext uri="{BB962C8B-B14F-4D97-AF65-F5344CB8AC3E}">
        <p14:creationId xmlns:p14="http://schemas.microsoft.com/office/powerpoint/2010/main" val="3217388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 short">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7" name="TextBox 6"/>
          <p:cNvSpPr txBox="1"/>
          <p:nvPr userDrawn="1"/>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335136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00000"/>
            <a:ext cx="8496000" cy="738664"/>
          </a:xfrm>
        </p:spPr>
        <p:txBody>
          <a:bodyPr anchor="t" anchorCtr="0">
            <a:noAutofit/>
          </a:bodyPr>
          <a:lstStyle>
            <a:lvl1pPr>
              <a:defRPr sz="4800">
                <a:solidFill>
                  <a:schemeClr val="tx1"/>
                </a:solidFill>
                <a:latin typeface="+mj-lt"/>
              </a:defRPr>
            </a:lvl1pPr>
          </a:lstStyle>
          <a:p>
            <a:r>
              <a:rPr lang="en-US" dirty="0"/>
              <a:t>Click to insert text</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 name="Rectangle 2"/>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506183110"/>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9100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2830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0649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dirty="0"/>
              <a:t>Click icon to add picture</a:t>
            </a:r>
          </a:p>
        </p:txBody>
      </p:sp>
      <p:sp>
        <p:nvSpPr>
          <p:cNvPr id="4" name="Text Placeholder 3"/>
          <p:cNvSpPr>
            <a:spLocks noGrp="1"/>
          </p:cNvSpPr>
          <p:nvPr>
            <p:ph type="body" sz="quarter" idx="11" hasCustomPrompt="1"/>
          </p:nvPr>
        </p:nvSpPr>
        <p:spPr>
          <a:xfrm>
            <a:off x="324000" y="1692000"/>
            <a:ext cx="5238000" cy="4392000"/>
          </a:xfrm>
        </p:spPr>
        <p:txBody>
          <a:body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1189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7597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586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Tree>
    <p:extLst>
      <p:ext uri="{BB962C8B-B14F-4D97-AF65-F5344CB8AC3E}">
        <p14:creationId xmlns:p14="http://schemas.microsoft.com/office/powerpoint/2010/main" val="2398366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952161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Discussion panel</a:t>
            </a:r>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a:t>Title of discussion panel</a:t>
            </a:r>
          </a:p>
          <a:p>
            <a:r>
              <a:rPr lang="en-US" b="0" dirty="0"/>
              <a:t>Speaker Name, Company 1</a:t>
            </a:r>
          </a:p>
          <a:p>
            <a:r>
              <a:rPr lang="en-US" b="0" dirty="0"/>
              <a:t>Speaker Name, Company 2</a:t>
            </a:r>
          </a:p>
          <a:p>
            <a:r>
              <a:rPr lang="en-US" b="0" dirty="0"/>
              <a:t>Speaker Name, Company 3</a:t>
            </a:r>
          </a:p>
          <a:p>
            <a:r>
              <a:rPr lang="en-US" b="0" dirty="0"/>
              <a:t>Speaker Name, Company 4</a:t>
            </a:r>
          </a:p>
          <a:p>
            <a:r>
              <a:rPr lang="en-US" b="0" dirty="0"/>
              <a:t>Speaker Name, Company 5</a:t>
            </a:r>
          </a:p>
        </p:txBody>
      </p:sp>
    </p:spTree>
    <p:extLst>
      <p:ext uri="{BB962C8B-B14F-4D97-AF65-F5344CB8AC3E}">
        <p14:creationId xmlns:p14="http://schemas.microsoft.com/office/powerpoint/2010/main" val="223015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ith picture - two lines">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41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10" name="TextBox 9"/>
          <p:cNvSpPr txBox="1"/>
          <p:nvPr/>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039992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76397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creensho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5383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pyright">
    <p:spTree>
      <p:nvGrpSpPr>
        <p:cNvPr id="1" name=""/>
        <p:cNvGrpSpPr/>
        <p:nvPr/>
      </p:nvGrpSpPr>
      <p:grpSpPr>
        <a:xfrm>
          <a:off x="0" y="0"/>
          <a:ext cx="0" cy="0"/>
          <a:chOff x="0" y="0"/>
          <a:chExt cx="0" cy="0"/>
        </a:xfrm>
      </p:grpSpPr>
      <p:sp>
        <p:nvSpPr>
          <p:cNvPr id="11" name="TextBox 10"/>
          <p:cNvSpPr txBox="1"/>
          <p:nvPr/>
        </p:nvSpPr>
        <p:spPr bwMode="gray">
          <a:xfrm>
            <a:off x="324000" y="324000"/>
            <a:ext cx="8496150"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US" sz="2400" b="1" kern="1200" noProof="0" dirty="0">
                <a:solidFill>
                  <a:schemeClr val="accent2"/>
                </a:solidFill>
                <a:latin typeface="+mj-lt"/>
                <a:ea typeface="+mj-ea"/>
                <a:cs typeface="+mj-cs"/>
              </a:rPr>
              <a:t>© 2016 SAP SE or an SAP affiliate company. </a:t>
            </a:r>
            <a:br>
              <a:rPr lang="en-US" sz="2400" b="1" kern="1200" noProof="0" dirty="0">
                <a:solidFill>
                  <a:schemeClr val="accent2"/>
                </a:solidFill>
                <a:latin typeface="+mj-lt"/>
                <a:ea typeface="+mj-ea"/>
                <a:cs typeface="+mj-cs"/>
              </a:rPr>
            </a:br>
            <a:r>
              <a:rPr lang="en-US" sz="2400" b="1" kern="1200" noProof="0" dirty="0">
                <a:solidFill>
                  <a:schemeClr val="accent2"/>
                </a:solidFill>
                <a:latin typeface="+mj-lt"/>
                <a:ea typeface="+mj-ea"/>
                <a:cs typeface="+mj-cs"/>
              </a:rPr>
              <a:t>All rights reserved.</a:t>
            </a:r>
          </a:p>
        </p:txBody>
      </p:sp>
      <p:sp>
        <p:nvSpPr>
          <p:cNvPr id="5" name="TextBox 4"/>
          <p:cNvSpPr txBox="1"/>
          <p:nvPr/>
        </p:nvSpPr>
        <p:spPr bwMode="gray">
          <a:xfrm>
            <a:off x="324000" y="1692000"/>
            <a:ext cx="8496150" cy="3539430"/>
          </a:xfrm>
          <a:prstGeom prst="rect">
            <a:avLst/>
          </a:prstGeom>
          <a:noFill/>
        </p:spPr>
        <p:txBody>
          <a:bodyPr wrap="square" lIns="0" tIns="0" rIns="0" bIns="0" rtlCol="0">
            <a:spAutoFit/>
          </a:bodyPr>
          <a:lstStyle/>
          <a:p>
            <a:r>
              <a:rPr lang="en-US" sz="10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a:t>
            </a:r>
          </a:p>
          <a:p>
            <a:r>
              <a:rPr lang="en-US" sz="1000" kern="1200" dirty="0">
                <a:solidFill>
                  <a:schemeClr val="tx1"/>
                </a:solidFill>
                <a:latin typeface="Arial"/>
                <a:ea typeface="Arial Unicode MS" panose="020B0604020202020204" pitchFamily="34" charset="-128"/>
                <a:cs typeface="+mn-cs"/>
              </a:rPr>
              <a:t>SAP affiliate company.</a:t>
            </a:r>
          </a:p>
          <a:p>
            <a:pPr>
              <a:spcBef>
                <a:spcPts val="1200"/>
              </a:spcBef>
            </a:pPr>
            <a:r>
              <a:rPr lang="en-US" sz="10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(or an SAP affiliate company) in Germany and other countries. Please see </a:t>
            </a:r>
            <a:r>
              <a:rPr lang="en-US" sz="1000" kern="1200" dirty="0">
                <a:solidFill>
                  <a:schemeClr val="tx1"/>
                </a:solidFill>
                <a:latin typeface="Arial"/>
                <a:ea typeface="Arial Unicode MS" panose="020B0604020202020204" pitchFamily="34" charset="-128"/>
                <a:cs typeface="+mn-cs"/>
                <a:hlinkClick r:id="rId2"/>
              </a:rPr>
              <a:t>http://global12.sap.com/corporate-en/legal/copyright/index.epx</a:t>
            </a:r>
            <a:r>
              <a:rPr lang="en-US" sz="1000" kern="1200" dirty="0">
                <a:solidFill>
                  <a:schemeClr val="tx1"/>
                </a:solidFill>
                <a:latin typeface="Arial"/>
                <a:ea typeface="Arial Unicode MS" panose="020B0604020202020204" pitchFamily="34" charset="-128"/>
                <a:cs typeface="+mn-cs"/>
              </a:rPr>
              <a:t> for additional trademark information and notices.</a:t>
            </a:r>
          </a:p>
          <a:p>
            <a:pPr>
              <a:spcBef>
                <a:spcPts val="1200"/>
              </a:spcBef>
            </a:pPr>
            <a:r>
              <a:rPr lang="en-US" sz="1000" kern="1200" dirty="0">
                <a:solidFill>
                  <a:schemeClr val="tx1"/>
                </a:solidFill>
                <a:latin typeface="Arial"/>
                <a:ea typeface="Arial Unicode MS" panose="020B0604020202020204" pitchFamily="34" charset="-128"/>
                <a:cs typeface="+mn-cs"/>
              </a:rPr>
              <a:t>Some software products marketed by SAP SE and its distributors contain proprietary software components of other software vendors.</a:t>
            </a:r>
          </a:p>
          <a:p>
            <a:pPr>
              <a:spcBef>
                <a:spcPts val="1200"/>
              </a:spcBef>
            </a:pPr>
            <a:r>
              <a:rPr lang="en-US" sz="1000" kern="1200" dirty="0">
                <a:solidFill>
                  <a:schemeClr val="tx1"/>
                </a:solidFill>
                <a:latin typeface="Arial"/>
                <a:ea typeface="Arial Unicode MS" panose="020B0604020202020204" pitchFamily="34" charset="-128"/>
                <a:cs typeface="+mn-cs"/>
              </a:rPr>
              <a:t>National product specifications may vary.</a:t>
            </a:r>
          </a:p>
          <a:p>
            <a:pPr>
              <a:spcBef>
                <a:spcPts val="1200"/>
              </a:spcBef>
            </a:pPr>
            <a:r>
              <a:rPr lang="en-US" sz="10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SAP affiliate company products and services are those that are set forth in the express warranty statements accompanying such products and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services, if any. Nothing herein should be construed as constituting an additional warranty. </a:t>
            </a:r>
          </a:p>
          <a:p>
            <a:pPr>
              <a:spcBef>
                <a:spcPts val="1200"/>
              </a:spcBef>
            </a:pPr>
            <a:r>
              <a:rPr lang="en-US" sz="10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extLst>
      <p:ext uri="{BB962C8B-B14F-4D97-AF65-F5344CB8AC3E}">
        <p14:creationId xmlns:p14="http://schemas.microsoft.com/office/powerpoint/2010/main" val="1490919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pyright german">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2400" b="1" kern="1200" noProof="0" dirty="0">
                <a:solidFill>
                  <a:schemeClr val="accent2"/>
                </a:solidFill>
                <a:latin typeface="+mj-lt"/>
                <a:ea typeface="+mj-ea"/>
                <a:cs typeface="+mj-cs"/>
              </a:rPr>
              <a:t>© 2016 SAP SE </a:t>
            </a:r>
            <a:r>
              <a:rPr lang="en-US" sz="2400" b="1" kern="1200" noProof="0" dirty="0" err="1">
                <a:solidFill>
                  <a:schemeClr val="accent2"/>
                </a:solidFill>
                <a:latin typeface="+mj-lt"/>
                <a:ea typeface="+mj-ea"/>
                <a:cs typeface="+mj-cs"/>
              </a:rPr>
              <a:t>oder</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ein</a:t>
            </a:r>
            <a:r>
              <a:rPr lang="en-US" sz="2400" b="1" kern="1200" noProof="0" dirty="0">
                <a:solidFill>
                  <a:schemeClr val="accent2"/>
                </a:solidFill>
                <a:latin typeface="+mj-lt"/>
                <a:ea typeface="+mj-ea"/>
                <a:cs typeface="+mj-cs"/>
              </a:rPr>
              <a:t> SAP-Konzernunternehmen. </a:t>
            </a:r>
            <a:br>
              <a:rPr lang="en-US" sz="2400" b="1" kern="1200" noProof="0" dirty="0">
                <a:solidFill>
                  <a:schemeClr val="accent2"/>
                </a:solidFill>
                <a:latin typeface="+mj-lt"/>
                <a:ea typeface="+mj-ea"/>
                <a:cs typeface="+mj-cs"/>
              </a:rPr>
            </a:br>
            <a:r>
              <a:rPr lang="en-US" sz="2400" b="1" kern="1200" noProof="0" dirty="0" err="1">
                <a:solidFill>
                  <a:schemeClr val="accent2"/>
                </a:solidFill>
                <a:latin typeface="+mj-lt"/>
                <a:ea typeface="+mj-ea"/>
                <a:cs typeface="+mj-cs"/>
              </a:rPr>
              <a:t>Alle</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Rechte</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vorbehalten</a:t>
            </a:r>
            <a:r>
              <a:rPr lang="en-US" sz="2400" b="1" kern="1200" noProof="0" dirty="0">
                <a:solidFill>
                  <a:schemeClr val="accent2"/>
                </a:solidFill>
                <a:latin typeface="+mj-lt"/>
                <a:ea typeface="+mj-ea"/>
                <a:cs typeface="+mj-cs"/>
              </a:rPr>
              <a:t>.</a:t>
            </a:r>
          </a:p>
        </p:txBody>
      </p:sp>
      <p:sp>
        <p:nvSpPr>
          <p:cNvPr id="6" name="TextBox 5"/>
          <p:cNvSpPr txBox="1"/>
          <p:nvPr/>
        </p:nvSpPr>
        <p:spPr bwMode="gray">
          <a:xfrm>
            <a:off x="324000" y="1692000"/>
            <a:ext cx="8496150" cy="4001095"/>
          </a:xfrm>
          <a:prstGeom prst="rect">
            <a:avLst/>
          </a:prstGeom>
          <a:noFill/>
        </p:spPr>
        <p:txBody>
          <a:bodyPr wrap="square" lIns="0" tIns="0" rIns="0" bIns="0" rtlCol="0">
            <a:spAutoFit/>
          </a:bodyPr>
          <a:lstStyle/>
          <a:p>
            <a:r>
              <a:rPr lang="en-US" sz="1000" kern="1200" noProof="0" dirty="0">
                <a:solidFill>
                  <a:schemeClr val="tx1"/>
                </a:solidFill>
                <a:effectLst/>
                <a:latin typeface="Arial"/>
                <a:ea typeface="+mn-ea"/>
                <a:cs typeface="+mn-cs"/>
              </a:rPr>
              <a:t>Weitergabe und Vervielfältigung dieser Publikation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von Teilen daraus sind, zu welchem Zweck und in welcher Form auch immer, ohne die ausdrückliche schriftliche Genehmigung durch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a:t>
            </a:r>
            <a:r>
              <a:rPr lang="en-US" sz="1000" kern="1200" noProof="0" dirty="0" err="1">
                <a:solidFill>
                  <a:schemeClr val="tx1"/>
                </a:solidFill>
                <a:effectLst/>
                <a:latin typeface="Arial"/>
                <a:ea typeface="+mn-ea"/>
                <a:cs typeface="+mn-cs"/>
              </a:rPr>
              <a:t>ein</a:t>
            </a:r>
            <a:r>
              <a:rPr lang="en-US" sz="1000" kern="1200" noProof="0" dirty="0">
                <a:solidFill>
                  <a:schemeClr val="tx1"/>
                </a:solidFill>
                <a:effectLst/>
                <a:latin typeface="Arial"/>
                <a:ea typeface="+mn-ea"/>
                <a:cs typeface="+mn-cs"/>
              </a:rPr>
              <a:t> SAP-Konzernunternehmen nicht gestattet.</a:t>
            </a:r>
          </a:p>
          <a:p>
            <a:pPr>
              <a:spcBef>
                <a:spcPts val="1200"/>
              </a:spcBef>
            </a:pPr>
            <a:r>
              <a:rPr lang="en-US" sz="1000" kern="1200" noProof="0" dirty="0">
                <a:solidFill>
                  <a:schemeClr val="tx1"/>
                </a:solidFill>
                <a:effectLst/>
                <a:latin typeface="Arial"/>
                <a:ea typeface="+mn-ea"/>
                <a:cs typeface="+mn-cs"/>
              </a:rPr>
              <a:t>SAP und andere in diesem Dokument erwähnte Produkte und Dienstleistungen von SAP sowie die dazugehörigen Logos sind Marken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eingetragene Marken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von einem SAP-Konzernunternehmen) in Deutschland und verschiedenen anderen Ländern weltweit.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Weitere Hinweise und Informationen zum Markenrecht finden Sie unter </a:t>
            </a:r>
            <a:r>
              <a:rPr lang="en-US" sz="1000" kern="1200" noProof="0" dirty="0">
                <a:solidFill>
                  <a:schemeClr val="tx1"/>
                </a:solidFill>
                <a:effectLst/>
                <a:latin typeface="Arial"/>
                <a:ea typeface="+mn-ea"/>
                <a:cs typeface="+mn-cs"/>
                <a:hlinkClick r:id="rId2"/>
              </a:rPr>
              <a:t>http://global.sap.com/corporate-de/legal/copyright/index.epx</a:t>
            </a:r>
            <a:r>
              <a:rPr lang="en-US" sz="1000" kern="1200" noProof="0" dirty="0">
                <a:solidFill>
                  <a:schemeClr val="tx1"/>
                </a:solidFill>
                <a:effectLst/>
                <a:latin typeface="Arial"/>
                <a:ea typeface="+mn-ea"/>
                <a:cs typeface="+mn-cs"/>
              </a:rPr>
              <a:t>.</a:t>
            </a:r>
          </a:p>
          <a:p>
            <a:pPr>
              <a:spcBef>
                <a:spcPts val="1200"/>
              </a:spcBef>
            </a:pPr>
            <a:r>
              <a:rPr lang="en-US" sz="1000" kern="1200" noProof="0" dirty="0">
                <a:solidFill>
                  <a:schemeClr val="tx1"/>
                </a:solidFill>
                <a:effectLst/>
                <a:latin typeface="Arial"/>
                <a:ea typeface="+mn-ea"/>
                <a:cs typeface="+mn-cs"/>
              </a:rPr>
              <a:t>Die von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deren Vertriebsfirmen angebotenen Softwareprodukte können Softwarekomponenten auch anderer Softwarehersteller enthalten.</a:t>
            </a:r>
          </a:p>
          <a:p>
            <a:pPr>
              <a:spcBef>
                <a:spcPts val="1200"/>
              </a:spcBef>
            </a:pPr>
            <a:r>
              <a:rPr lang="en-US" sz="1000" kern="1200" noProof="0" dirty="0">
                <a:solidFill>
                  <a:schemeClr val="tx1"/>
                </a:solidFill>
                <a:effectLst/>
                <a:latin typeface="Arial"/>
                <a:ea typeface="+mn-ea"/>
                <a:cs typeface="+mn-cs"/>
              </a:rPr>
              <a:t>Produkte können länderspezifische Unterschiede aufweisen.</a:t>
            </a:r>
          </a:p>
          <a:p>
            <a:pPr>
              <a:spcBef>
                <a:spcPts val="1200"/>
              </a:spcBef>
            </a:pPr>
            <a:r>
              <a:rPr lang="en-US" sz="1000" kern="1200" noProof="0" dirty="0">
                <a:solidFill>
                  <a:schemeClr val="tx1"/>
                </a:solidFill>
                <a:effectLst/>
                <a:latin typeface="Arial"/>
                <a:ea typeface="+mn-ea"/>
                <a:cs typeface="+mn-cs"/>
              </a:rPr>
              <a:t>Die vorliegenden Unterlagen werden von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einem SAP-Konzernunternehmen bereitgestellt und dienen ausschließlich zu Informations-zwecken. Die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 </a:t>
            </a:r>
            <a:r>
              <a:rPr lang="en-US" sz="1000" kern="1200" noProof="0" dirty="0" err="1">
                <a:solidFill>
                  <a:schemeClr val="tx1"/>
                </a:solidFill>
                <a:effectLst/>
                <a:latin typeface="Arial"/>
                <a:ea typeface="+mn-ea"/>
                <a:cs typeface="+mn-cs"/>
              </a:rPr>
              <a:t>Konzernunternehmen</a:t>
            </a:r>
            <a:r>
              <a:rPr lang="en-US" sz="1000" kern="1200" noProof="0" dirty="0">
                <a:solidFill>
                  <a:schemeClr val="tx1"/>
                </a:solidFill>
                <a:effectLst/>
                <a:latin typeface="Arial"/>
                <a:ea typeface="+mn-ea"/>
                <a:cs typeface="+mn-cs"/>
              </a:rPr>
              <a:t> übernehmen keinerlei Haftung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Gewährleistung für Fehler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Unvollständigkeiten in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dieser Publikation. Die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a:t>
            </a:r>
            <a:r>
              <a:rPr lang="en-US" sz="1000" kern="1200" noProof="0" dirty="0" err="1">
                <a:solidFill>
                  <a:schemeClr val="tx1"/>
                </a:solidFill>
                <a:effectLst/>
                <a:latin typeface="Arial"/>
                <a:ea typeface="+mn-ea"/>
                <a:cs typeface="+mn-cs"/>
              </a:rPr>
              <a:t>ein</a:t>
            </a:r>
            <a:r>
              <a:rPr lang="en-US" sz="1000" kern="1200" noProof="0" dirty="0">
                <a:solidFill>
                  <a:schemeClr val="tx1"/>
                </a:solidFill>
                <a:effectLst/>
                <a:latin typeface="Arial"/>
                <a:ea typeface="+mn-ea"/>
                <a:cs typeface="+mn-cs"/>
              </a:rPr>
              <a:t> SAP-Konzernunternehmen steht lediglich für Produkte und Dienstleistungen nach der Maßgabe </a:t>
            </a:r>
            <a:r>
              <a:rPr lang="en-US" sz="1000" kern="1200" noProof="0" dirty="0" err="1">
                <a:solidFill>
                  <a:schemeClr val="tx1"/>
                </a:solidFill>
                <a:effectLst/>
                <a:latin typeface="Arial"/>
                <a:ea typeface="+mn-ea"/>
                <a:cs typeface="+mn-cs"/>
              </a:rPr>
              <a:t>ein</a:t>
            </a:r>
            <a:r>
              <a:rPr lang="en-US" sz="1000" kern="1200" noProof="0" dirty="0">
                <a:solidFill>
                  <a:schemeClr val="tx1"/>
                </a:solidFill>
                <a:effectLst/>
                <a:latin typeface="Arial"/>
                <a:ea typeface="+mn-ea"/>
                <a:cs typeface="+mn-cs"/>
              </a:rPr>
              <a:t>, die in der Vereinbarung über die jeweiligen Produkte und Dienstleistungen ausdrücklich geregelt ist. Keine der hierin enthaltenen Informationen ist als zusätzliche Garantie zu interpretieren. 	 </a:t>
            </a:r>
          </a:p>
          <a:p>
            <a:pPr>
              <a:spcBef>
                <a:spcPts val="1200"/>
              </a:spcBef>
            </a:pPr>
            <a:r>
              <a:rPr lang="en-US" sz="1000" kern="1200" noProof="0" dirty="0">
                <a:solidFill>
                  <a:schemeClr val="tx1"/>
                </a:solidFill>
                <a:effectLst/>
                <a:latin typeface="Arial"/>
                <a:ea typeface="+mn-ea"/>
                <a:cs typeface="+mn-cs"/>
              </a:rPr>
              <a:t>Insbesondere sind die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 </a:t>
            </a:r>
            <a:r>
              <a:rPr lang="en-US" sz="1000" kern="1200" noProof="0" dirty="0" err="1">
                <a:solidFill>
                  <a:schemeClr val="tx1"/>
                </a:solidFill>
                <a:effectLst/>
                <a:latin typeface="Arial"/>
                <a:ea typeface="+mn-ea"/>
                <a:cs typeface="+mn-cs"/>
              </a:rPr>
              <a:t>Konzernunternehmen</a:t>
            </a:r>
            <a:r>
              <a:rPr lang="en-US" sz="1000" kern="1200" noProof="0" dirty="0">
                <a:solidFill>
                  <a:schemeClr val="tx1"/>
                </a:solidFill>
                <a:effectLst/>
                <a:latin typeface="Arial"/>
                <a:ea typeface="+mn-ea"/>
                <a:cs typeface="+mn-cs"/>
              </a:rPr>
              <a:t> in keiner Weise verpflichtet, in dieser Publikation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einer zugehörigen Präsentation dargestellte Geschäftsabläufe zu verfolgen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hierin wiedergegebene Funktionen zu entwickeln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zu veröffentlichen. Diese Publikation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eine zugehörige Präsentation, die Strategie und etwaige künftige Entwicklungen, Produkte und/</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Plattformen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ihrer Konzern-</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unternehmen können von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ihren </a:t>
            </a:r>
            <a:r>
              <a:rPr lang="en-US" sz="1000" kern="1200" noProof="0" dirty="0" err="1">
                <a:solidFill>
                  <a:schemeClr val="tx1"/>
                </a:solidFill>
                <a:effectLst/>
                <a:latin typeface="Arial"/>
                <a:ea typeface="+mn-ea"/>
                <a:cs typeface="+mn-cs"/>
              </a:rPr>
              <a:t>Konzernunternehmen</a:t>
            </a:r>
            <a:r>
              <a:rPr lang="en-US" sz="1000" kern="1200" noProof="0" dirty="0">
                <a:solidFill>
                  <a:schemeClr val="tx1"/>
                </a:solidFill>
                <a:effectLst/>
                <a:latin typeface="Arial"/>
                <a:ea typeface="+mn-ea"/>
                <a:cs typeface="+mn-cs"/>
              </a:rPr>
              <a:t> jederzeit und ohne Angabe von Gründen unangekündigt geändert werden.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 in dieser Publikation enthaltenen Informationen stellen keine Zusage, kein Versprechen und keine rechtliche Verpflichtung zur Lieferung von Material, Code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Funktionen dar. Sämtliche vorausschauenden Aussagen unterliegen unterschiedlichen Risiken und Unsicherheiten, durch die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 tatsächlichen Ergebnisse von den Erwartungen abweichen können. Die vorausschauenden Aussagen geben die Sicht zu dem Zeitpunkt wieder,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zu dem sie getätigt wurden. Dem Leser wird empfohlen, diesen Aussagen kein übertriebenes Vertrauen zu schenken und sich bei Kaufentscheidungen nicht auf sie zu stützen.</a:t>
            </a:r>
          </a:p>
        </p:txBody>
      </p:sp>
    </p:spTree>
    <p:extLst>
      <p:ext uri="{BB962C8B-B14F-4D97-AF65-F5344CB8AC3E}">
        <p14:creationId xmlns:p14="http://schemas.microsoft.com/office/powerpoint/2010/main" val="811085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a:spcBef>
                <a:spcPct val="50000"/>
              </a:spcBef>
              <a:buClr>
                <a:srgbClr val="F0AB00"/>
              </a:buClr>
              <a:buSzPct val="80000"/>
            </a:pPr>
            <a:endParaRPr lang="en-US" kern="0" dirty="0">
              <a:solidFill>
                <a:srgbClr val="000000"/>
              </a:solidFill>
              <a:latin typeface="Aria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a:spcBef>
                <a:spcPct val="50000"/>
              </a:spcBef>
              <a:buClr>
                <a:srgbClr val="F0AB00"/>
              </a:buClr>
              <a:buSzPct val="80000"/>
            </a:pPr>
            <a:endParaRPr lang="en-US" sz="1600" kern="0" dirty="0">
              <a:solidFill>
                <a:srgbClr val="000000"/>
              </a:solidFill>
              <a:latin typeface="Aria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2013</a:t>
            </a:r>
          </a:p>
        </p:txBody>
      </p:sp>
      <p:pic>
        <p:nvPicPr>
          <p:cNvPr id="8" name="Picture 7" descr="Ariba_logo_horiz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79068"/>
            <a:ext cx="2571749" cy="493672"/>
          </a:xfrm>
          <a:prstGeom prst="rect">
            <a:avLst/>
          </a:prstGeom>
        </p:spPr>
      </p:pic>
    </p:spTree>
    <p:extLst>
      <p:ext uri="{BB962C8B-B14F-4D97-AF65-F5344CB8AC3E}">
        <p14:creationId xmlns:p14="http://schemas.microsoft.com/office/powerpoint/2010/main" val="1204410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a:solidFill>
                <a:srgbClr val="000000"/>
              </a:solidFil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2013</a:t>
            </a:r>
          </a:p>
        </p:txBody>
      </p:sp>
      <p:pic>
        <p:nvPicPr>
          <p:cNvPr id="8" name="Picture 7" descr="Ariba_logo_horiz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8666" y="6053668"/>
            <a:ext cx="2571749" cy="493672"/>
          </a:xfrm>
          <a:prstGeom prst="rect">
            <a:avLst/>
          </a:prstGeom>
        </p:spPr>
      </p:pic>
    </p:spTree>
    <p:extLst>
      <p:ext uri="{BB962C8B-B14F-4D97-AF65-F5344CB8AC3E}">
        <p14:creationId xmlns:p14="http://schemas.microsoft.com/office/powerpoint/2010/main" val="2534112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endParaRPr lang="de-DE" dirty="0"/>
          </a:p>
        </p:txBody>
      </p:sp>
      <p:pic>
        <p:nvPicPr>
          <p:cNvPr id="6" name="Picture 5" descr="\\dwdf032\cmedia\Templates_Guidelines\eOn\_Presentations\_Templates\Cloud_from_BrandTool\SAP_Cloud_lg_rgb_65.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174999" y="1"/>
            <a:ext cx="5645151" cy="22955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i828441\AppData\Local\Temp\Rar$DI02.610\ARIBA_An_SAP_Company_R_stac2_1.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24150" y="6075912"/>
            <a:ext cx="2600175" cy="470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136312"/>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Tree>
    <p:extLst>
      <p:ext uri="{BB962C8B-B14F-4D97-AF65-F5344CB8AC3E}">
        <p14:creationId xmlns:p14="http://schemas.microsoft.com/office/powerpoint/2010/main" val="2437083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8367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 1st Time Us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 name="Group 5"/>
          <p:cNvGrpSpPr/>
          <p:nvPr userDrawn="1"/>
        </p:nvGrpSpPr>
        <p:grpSpPr>
          <a:xfrm>
            <a:off x="6815697" y="529163"/>
            <a:ext cx="1880010" cy="381000"/>
            <a:chOff x="6405781" y="497631"/>
            <a:chExt cx="1880010" cy="381000"/>
          </a:xfrm>
        </p:grpSpPr>
        <p:sp>
          <p:nvSpPr>
            <p:cNvPr id="5" name="AutoShape 38"/>
            <p:cNvSpPr>
              <a:spLocks noChangeArrowheads="1"/>
            </p:cNvSpPr>
            <p:nvPr userDrawn="1"/>
          </p:nvSpPr>
          <p:spPr bwMode="auto">
            <a:xfrm>
              <a:off x="6405781" y="497631"/>
              <a:ext cx="457200" cy="381000"/>
            </a:xfrm>
            <a:prstGeom prst="star5">
              <a:avLst/>
            </a:prstGeom>
            <a:solidFill>
              <a:schemeClr val="accent1"/>
            </a:solidFill>
            <a:ln w="9525" algn="ctr">
              <a:noFill/>
              <a:miter lim="800000"/>
              <a:headEnd/>
              <a:tailEnd/>
            </a:ln>
            <a:effectLst/>
          </p:spPr>
          <p:txBody>
            <a:bodyPr wrap="none" lIns="0" anchor="ctr"/>
            <a:lstStyle/>
            <a:p>
              <a:pPr marL="285750" indent="-285750" algn="ctr" fontAlgn="base">
                <a:spcBef>
                  <a:spcPct val="0"/>
                </a:spcBef>
                <a:spcAft>
                  <a:spcPct val="0"/>
                </a:spcAft>
                <a:defRPr/>
              </a:pPr>
              <a:r>
                <a:rPr lang="en-US" sz="1000" b="1" dirty="0">
                  <a:solidFill>
                    <a:srgbClr val="000000"/>
                  </a:solidFill>
                  <a:latin typeface="Arial" charset="0"/>
                </a:rPr>
                <a:t>  1</a:t>
              </a:r>
            </a:p>
          </p:txBody>
        </p:sp>
        <p:sp>
          <p:nvSpPr>
            <p:cNvPr id="3" name="TextBox 2"/>
            <p:cNvSpPr txBox="1"/>
            <p:nvPr userDrawn="1"/>
          </p:nvSpPr>
          <p:spPr>
            <a:xfrm>
              <a:off x="6894513" y="565021"/>
              <a:ext cx="1391278"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dirty="0">
                  <a:solidFill>
                    <a:srgbClr val="666666"/>
                  </a:solidFill>
                  <a:latin typeface="Arial" pitchFamily="34" charset="0"/>
                  <a:cs typeface="Arial" pitchFamily="34" charset="0"/>
                </a:rPr>
                <a:t>First Time User</a:t>
              </a:r>
            </a:p>
          </p:txBody>
        </p:sp>
      </p:grpSp>
    </p:spTree>
    <p:extLst>
      <p:ext uri="{BB962C8B-B14F-4D97-AF65-F5344CB8AC3E}">
        <p14:creationId xmlns:p14="http://schemas.microsoft.com/office/powerpoint/2010/main" val="427372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sh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7402777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de-DE" dirty="0"/>
          </a:p>
        </p:txBody>
      </p:sp>
    </p:spTree>
    <p:extLst>
      <p:ext uri="{BB962C8B-B14F-4D97-AF65-F5344CB8AC3E}">
        <p14:creationId xmlns:p14="http://schemas.microsoft.com/office/powerpoint/2010/main" val="4064511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48615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8774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endParaRPr lang="de-DE"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endParaRPr lang="de-DE" dirty="0"/>
          </a:p>
        </p:txBody>
      </p:sp>
    </p:spTree>
    <p:extLst>
      <p:ext uri="{BB962C8B-B14F-4D97-AF65-F5344CB8AC3E}">
        <p14:creationId xmlns:p14="http://schemas.microsoft.com/office/powerpoint/2010/main" val="13822163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noChangeArrowheads="1"/>
          </p:cNvSpPr>
          <p:nvPr>
            <p:ph type="sldNum" sz="quarter" idx="11"/>
          </p:nvPr>
        </p:nvSpPr>
        <p:spPr>
          <a:xfrm>
            <a:off x="106363" y="6508601"/>
            <a:ext cx="407987" cy="306388"/>
          </a:xfrm>
          <a:prstGeom prst="rect">
            <a:avLst/>
          </a:prstGeom>
          <a:ln/>
        </p:spPr>
        <p:txBody>
          <a:bodyPr/>
          <a:lstStyle>
            <a:lvl1pPr>
              <a:defRPr/>
            </a:lvl1pPr>
          </a:lstStyle>
          <a:p>
            <a:pPr fontAlgn="base">
              <a:spcBef>
                <a:spcPct val="0"/>
              </a:spcBef>
              <a:spcAft>
                <a:spcPct val="0"/>
              </a:spcAft>
              <a:defRPr/>
            </a:pPr>
            <a:fld id="{140E8EEC-E7EB-44AA-9713-F3AD9A4A0444}" type="slidenum">
              <a:rPr lang="en-US">
                <a:solidFill>
                  <a:srgbClr val="000000"/>
                </a:solidFill>
                <a:latin typeface="Arial" charset="0"/>
              </a:rPr>
              <a:pPr fontAlgn="base">
                <a:spcBef>
                  <a:spcPct val="0"/>
                </a:spcBef>
                <a:spcAft>
                  <a:spcPct val="0"/>
                </a:spcAft>
                <a:defRPr/>
              </a:pPr>
              <a:t>‹#›</a:t>
            </a:fld>
            <a:endParaRPr lang="en-US" dirty="0">
              <a:solidFill>
                <a:srgbClr val="000000"/>
              </a:solidFill>
              <a:latin typeface="Arial" charset="0"/>
            </a:endParaRPr>
          </a:p>
        </p:txBody>
      </p:sp>
    </p:spTree>
    <p:extLst>
      <p:ext uri="{BB962C8B-B14F-4D97-AF65-F5344CB8AC3E}">
        <p14:creationId xmlns:p14="http://schemas.microsoft.com/office/powerpoint/2010/main" val="394237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a:xfrm>
            <a:off x="106363" y="6508601"/>
            <a:ext cx="407987" cy="306388"/>
          </a:xfrm>
          <a:prstGeom prst="rect">
            <a:avLst/>
          </a:prstGeom>
        </p:spPr>
        <p:txBody>
          <a:bodyPr/>
          <a:lstStyle>
            <a:lvl1pPr>
              <a:defRPr/>
            </a:lvl1pPr>
          </a:lstStyle>
          <a:p>
            <a:pPr fontAlgn="base">
              <a:spcBef>
                <a:spcPct val="0"/>
              </a:spcBef>
              <a:spcAft>
                <a:spcPct val="0"/>
              </a:spcAft>
            </a:pPr>
            <a:fld id="{46841FCA-D452-4550-BE4C-7CB6932933CB}" type="slidenum">
              <a:rPr lang="en-US">
                <a:solidFill>
                  <a:srgbClr val="000000"/>
                </a:solidFill>
                <a:latin typeface="Arial" charset="0"/>
              </a:rPr>
              <a:pPr fontAlgn="base">
                <a:spcBef>
                  <a:spcPct val="0"/>
                </a:spcBef>
                <a:spcAft>
                  <a:spcPct val="0"/>
                </a:spcAft>
              </a:pPr>
              <a:t>‹#›</a:t>
            </a:fld>
            <a:endParaRPr lang="en-US" dirty="0">
              <a:solidFill>
                <a:srgbClr val="000000"/>
              </a:solidFill>
              <a:latin typeface="Arial" charset="0"/>
            </a:endParaRPr>
          </a:p>
        </p:txBody>
      </p:sp>
    </p:spTree>
    <p:extLst>
      <p:ext uri="{BB962C8B-B14F-4D97-AF65-F5344CB8AC3E}">
        <p14:creationId xmlns:p14="http://schemas.microsoft.com/office/powerpoint/2010/main" val="1434422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1403928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endParaRPr lang="de-DE" dirty="0"/>
          </a:p>
        </p:txBody>
      </p:sp>
      <p:pic>
        <p:nvPicPr>
          <p:cNvPr id="6" name="Picture 5" descr="\\dwdf032\cmedia\Templates_Guidelines\eOn\_Presentations\_Templates\Cloud_from_BrandTool\SAP_Cloud_lg_rgb_65.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174999" y="1"/>
            <a:ext cx="5645151" cy="22955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i828441\AppData\Local\Temp\Rar$DI02.610\ARIBA_An_SAP_Company_R_stac2_1.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24150" y="6075912"/>
            <a:ext cx="2600175" cy="470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346523"/>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with picture - short">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7" name="TextBox 6"/>
          <p:cNvSpPr txBox="1"/>
          <p:nvPr userDrawn="1"/>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36535390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with picture - two lines">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41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10" name="TextBox 9"/>
          <p:cNvSpPr txBox="1"/>
          <p:nvPr/>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705978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two lines">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32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86368498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 sh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965984578"/>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 two lines">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32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4566844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290508988"/>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ivider Page with pictur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743832667"/>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act / Thank You">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72000"/>
            <a:ext cx="5292000" cy="738664"/>
          </a:xfrm>
        </p:spPr>
        <p:txBody>
          <a:bodyPr anchor="t" anchorCtr="0">
            <a:noAutofit/>
          </a:bodyPr>
          <a:lstStyle>
            <a:lvl1pPr>
              <a:defRPr sz="4800">
                <a:solidFill>
                  <a:schemeClr val="tx1"/>
                </a:solidFill>
                <a:latin typeface="+mj-lt"/>
              </a:defRPr>
            </a:lvl1pPr>
          </a:lstStyle>
          <a:p>
            <a:r>
              <a:rPr lang="en-US" dirty="0"/>
              <a:t>Thank you</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6300000" y="2016000"/>
            <a:ext cx="2520000" cy="3230646"/>
          </a:xfrm>
        </p:spPr>
        <p:txBody>
          <a:bodyPr anchor="t" anchorCtr="0">
            <a:noAutofit/>
          </a:bodyPr>
          <a:lstStyle>
            <a:lvl1pPr>
              <a:spcBef>
                <a:spcPts val="0"/>
              </a:spcBef>
              <a:defRPr sz="1400" b="0"/>
            </a:lvl1pPr>
          </a:lstStyle>
          <a:p>
            <a:r>
              <a:rPr lang="en-US" dirty="0"/>
              <a:t>Contact information:</a:t>
            </a:r>
          </a:p>
          <a:p>
            <a:endParaRPr lang="en-US" dirty="0"/>
          </a:p>
          <a:p>
            <a:r>
              <a:rPr lang="en-US" dirty="0"/>
              <a:t>F name MI. L name</a:t>
            </a:r>
          </a:p>
          <a:p>
            <a:r>
              <a:rPr lang="en-US" dirty="0"/>
              <a:t>Title</a:t>
            </a:r>
          </a:p>
          <a:p>
            <a:r>
              <a:rPr lang="en-US" dirty="0"/>
              <a:t>Address</a:t>
            </a:r>
          </a:p>
          <a:p>
            <a:r>
              <a:rPr lang="en-US" dirty="0"/>
              <a:t>Phone number</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32788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348222509"/>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Tree>
    <p:extLst>
      <p:ext uri="{BB962C8B-B14F-4D97-AF65-F5344CB8AC3E}">
        <p14:creationId xmlns:p14="http://schemas.microsoft.com/office/powerpoint/2010/main" val="41609614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Tree>
    <p:extLst>
      <p:ext uri="{BB962C8B-B14F-4D97-AF65-F5344CB8AC3E}">
        <p14:creationId xmlns:p14="http://schemas.microsoft.com/office/powerpoint/2010/main" val="3561825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00000"/>
            <a:ext cx="8496000" cy="738664"/>
          </a:xfrm>
        </p:spPr>
        <p:txBody>
          <a:bodyPr anchor="t" anchorCtr="0">
            <a:noAutofit/>
          </a:bodyPr>
          <a:lstStyle>
            <a:lvl1pPr>
              <a:defRPr sz="4800">
                <a:solidFill>
                  <a:schemeClr val="tx1"/>
                </a:solidFill>
                <a:latin typeface="+mj-lt"/>
              </a:defRPr>
            </a:lvl1pPr>
          </a:lstStyle>
          <a:p>
            <a:r>
              <a:rPr lang="en-US" dirty="0"/>
              <a:t>Click to insert text</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 name="Rectangle 2"/>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766855592"/>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36953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9670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627476961"/>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6812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dirty="0"/>
              <a:t>Click icon to add picture</a:t>
            </a:r>
          </a:p>
        </p:txBody>
      </p:sp>
      <p:sp>
        <p:nvSpPr>
          <p:cNvPr id="4" name="Text Placeholder 3"/>
          <p:cNvSpPr>
            <a:spLocks noGrp="1"/>
          </p:cNvSpPr>
          <p:nvPr>
            <p:ph type="body" sz="quarter" idx="11" hasCustomPrompt="1"/>
          </p:nvPr>
        </p:nvSpPr>
        <p:spPr>
          <a:xfrm>
            <a:off x="324000" y="1692000"/>
            <a:ext cx="5238000" cy="4392000"/>
          </a:xfrm>
        </p:spPr>
        <p:txBody>
          <a:body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13649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8632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01507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Tree>
    <p:extLst>
      <p:ext uri="{BB962C8B-B14F-4D97-AF65-F5344CB8AC3E}">
        <p14:creationId xmlns:p14="http://schemas.microsoft.com/office/powerpoint/2010/main" val="36900632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12801965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Discussion panel</a:t>
            </a:r>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a:t>Title of discussion panel</a:t>
            </a:r>
          </a:p>
          <a:p>
            <a:r>
              <a:rPr lang="en-US" b="0" dirty="0"/>
              <a:t>Speaker Name, Company 1</a:t>
            </a:r>
          </a:p>
          <a:p>
            <a:r>
              <a:rPr lang="en-US" b="0" dirty="0"/>
              <a:t>Speaker Name, Company 2</a:t>
            </a:r>
          </a:p>
          <a:p>
            <a:r>
              <a:rPr lang="en-US" b="0" dirty="0"/>
              <a:t>Speaker Name, Company 3</a:t>
            </a:r>
          </a:p>
          <a:p>
            <a:r>
              <a:rPr lang="en-US" b="0" dirty="0"/>
              <a:t>Speaker Name, Company 4</a:t>
            </a:r>
          </a:p>
          <a:p>
            <a:r>
              <a:rPr lang="en-US" b="0" dirty="0"/>
              <a:t>Speaker Name, Company 5</a:t>
            </a:r>
          </a:p>
        </p:txBody>
      </p:sp>
    </p:spTree>
    <p:extLst>
      <p:ext uri="{BB962C8B-B14F-4D97-AF65-F5344CB8AC3E}">
        <p14:creationId xmlns:p14="http://schemas.microsoft.com/office/powerpoint/2010/main" val="16469952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3777889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creensho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5102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pyright">
    <p:spTree>
      <p:nvGrpSpPr>
        <p:cNvPr id="1" name=""/>
        <p:cNvGrpSpPr/>
        <p:nvPr/>
      </p:nvGrpSpPr>
      <p:grpSpPr>
        <a:xfrm>
          <a:off x="0" y="0"/>
          <a:ext cx="0" cy="0"/>
          <a:chOff x="0" y="0"/>
          <a:chExt cx="0" cy="0"/>
        </a:xfrm>
      </p:grpSpPr>
      <p:sp>
        <p:nvSpPr>
          <p:cNvPr id="11" name="TextBox 10"/>
          <p:cNvSpPr txBox="1"/>
          <p:nvPr/>
        </p:nvSpPr>
        <p:spPr bwMode="gray">
          <a:xfrm>
            <a:off x="324000" y="324000"/>
            <a:ext cx="8496150"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US" sz="2400" b="1" kern="1200" noProof="0" dirty="0">
                <a:solidFill>
                  <a:schemeClr val="accent2"/>
                </a:solidFill>
                <a:latin typeface="+mj-lt"/>
                <a:ea typeface="+mj-ea"/>
                <a:cs typeface="+mj-cs"/>
              </a:rPr>
              <a:t>© 2016 SAP SE or an SAP affiliate company. </a:t>
            </a:r>
            <a:br>
              <a:rPr lang="en-US" sz="2400" b="1" kern="1200" noProof="0" dirty="0">
                <a:solidFill>
                  <a:schemeClr val="accent2"/>
                </a:solidFill>
                <a:latin typeface="+mj-lt"/>
                <a:ea typeface="+mj-ea"/>
                <a:cs typeface="+mj-cs"/>
              </a:rPr>
            </a:br>
            <a:r>
              <a:rPr lang="en-US" sz="2400" b="1" kern="1200" noProof="0" dirty="0">
                <a:solidFill>
                  <a:schemeClr val="accent2"/>
                </a:solidFill>
                <a:latin typeface="+mj-lt"/>
                <a:ea typeface="+mj-ea"/>
                <a:cs typeface="+mj-cs"/>
              </a:rPr>
              <a:t>All rights reserved.</a:t>
            </a:r>
          </a:p>
        </p:txBody>
      </p:sp>
      <p:sp>
        <p:nvSpPr>
          <p:cNvPr id="5" name="TextBox 4"/>
          <p:cNvSpPr txBox="1"/>
          <p:nvPr/>
        </p:nvSpPr>
        <p:spPr bwMode="gray">
          <a:xfrm>
            <a:off x="324000" y="1692000"/>
            <a:ext cx="8496150" cy="3539430"/>
          </a:xfrm>
          <a:prstGeom prst="rect">
            <a:avLst/>
          </a:prstGeom>
          <a:noFill/>
        </p:spPr>
        <p:txBody>
          <a:bodyPr wrap="square" lIns="0" tIns="0" rIns="0" bIns="0" rtlCol="0">
            <a:spAutoFit/>
          </a:bodyPr>
          <a:lstStyle/>
          <a:p>
            <a:r>
              <a:rPr lang="en-US" sz="10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a:t>
            </a:r>
          </a:p>
          <a:p>
            <a:r>
              <a:rPr lang="en-US" sz="1000" kern="1200" dirty="0">
                <a:solidFill>
                  <a:schemeClr val="tx1"/>
                </a:solidFill>
                <a:latin typeface="Arial"/>
                <a:ea typeface="Arial Unicode MS" panose="020B0604020202020204" pitchFamily="34" charset="-128"/>
                <a:cs typeface="+mn-cs"/>
              </a:rPr>
              <a:t>SAP affiliate company.</a:t>
            </a:r>
          </a:p>
          <a:p>
            <a:pPr>
              <a:spcBef>
                <a:spcPts val="1200"/>
              </a:spcBef>
            </a:pPr>
            <a:r>
              <a:rPr lang="en-US" sz="10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(or an SAP affiliate company) in Germany and other countries. Please see </a:t>
            </a:r>
            <a:r>
              <a:rPr lang="en-US" sz="1000" kern="1200" dirty="0">
                <a:solidFill>
                  <a:schemeClr val="tx1"/>
                </a:solidFill>
                <a:latin typeface="Arial"/>
                <a:ea typeface="Arial Unicode MS" panose="020B0604020202020204" pitchFamily="34" charset="-128"/>
                <a:cs typeface="+mn-cs"/>
                <a:hlinkClick r:id="rId2"/>
              </a:rPr>
              <a:t>http://global12.sap.com/corporate-en/legal/copyright/index.epx</a:t>
            </a:r>
            <a:r>
              <a:rPr lang="en-US" sz="1000" kern="1200" dirty="0">
                <a:solidFill>
                  <a:schemeClr val="tx1"/>
                </a:solidFill>
                <a:latin typeface="Arial"/>
                <a:ea typeface="Arial Unicode MS" panose="020B0604020202020204" pitchFamily="34" charset="-128"/>
                <a:cs typeface="+mn-cs"/>
              </a:rPr>
              <a:t> for additional trademark information and notices.</a:t>
            </a:r>
          </a:p>
          <a:p>
            <a:pPr>
              <a:spcBef>
                <a:spcPts val="1200"/>
              </a:spcBef>
            </a:pPr>
            <a:r>
              <a:rPr lang="en-US" sz="1000" kern="1200" dirty="0">
                <a:solidFill>
                  <a:schemeClr val="tx1"/>
                </a:solidFill>
                <a:latin typeface="Arial"/>
                <a:ea typeface="Arial Unicode MS" panose="020B0604020202020204" pitchFamily="34" charset="-128"/>
                <a:cs typeface="+mn-cs"/>
              </a:rPr>
              <a:t>Some software products marketed by SAP SE and its distributors contain proprietary software components of other software vendors.</a:t>
            </a:r>
          </a:p>
          <a:p>
            <a:pPr>
              <a:spcBef>
                <a:spcPts val="1200"/>
              </a:spcBef>
            </a:pPr>
            <a:r>
              <a:rPr lang="en-US" sz="1000" kern="1200" dirty="0">
                <a:solidFill>
                  <a:schemeClr val="tx1"/>
                </a:solidFill>
                <a:latin typeface="Arial"/>
                <a:ea typeface="Arial Unicode MS" panose="020B0604020202020204" pitchFamily="34" charset="-128"/>
                <a:cs typeface="+mn-cs"/>
              </a:rPr>
              <a:t>National product specifications may vary.</a:t>
            </a:r>
          </a:p>
          <a:p>
            <a:pPr>
              <a:spcBef>
                <a:spcPts val="1200"/>
              </a:spcBef>
            </a:pPr>
            <a:r>
              <a:rPr lang="en-US" sz="10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SAP affiliate company products and services are those that are set forth in the express warranty statements accompanying such products and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services, if any. Nothing herein should be construed as constituting an additional warranty. </a:t>
            </a:r>
          </a:p>
          <a:p>
            <a:pPr>
              <a:spcBef>
                <a:spcPts val="1200"/>
              </a:spcBef>
            </a:pPr>
            <a:r>
              <a:rPr lang="en-US" sz="10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extLst>
      <p:ext uri="{BB962C8B-B14F-4D97-AF65-F5344CB8AC3E}">
        <p14:creationId xmlns:p14="http://schemas.microsoft.com/office/powerpoint/2010/main" val="3268165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Page with pictur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478173984"/>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pyright german">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de-DE" sz="2400" b="1" kern="1200" noProof="0" dirty="0">
                <a:solidFill>
                  <a:schemeClr val="accent2"/>
                </a:solidFill>
                <a:latin typeface="+mj-lt"/>
                <a:ea typeface="+mj-ea"/>
                <a:cs typeface="+mj-cs"/>
              </a:rPr>
              <a:t>© 2016 SAP SE oder ein SAP-Konzernunternehmen. </a:t>
            </a:r>
            <a:br>
              <a:rPr lang="de-DE" sz="2400" b="1" kern="1200" noProof="0" dirty="0">
                <a:solidFill>
                  <a:schemeClr val="accent2"/>
                </a:solidFill>
                <a:latin typeface="+mj-lt"/>
                <a:ea typeface="+mj-ea"/>
                <a:cs typeface="+mj-cs"/>
              </a:rPr>
            </a:br>
            <a:r>
              <a:rPr lang="de-DE" sz="2400" b="1" kern="1200" noProof="0" dirty="0">
                <a:solidFill>
                  <a:schemeClr val="accent2"/>
                </a:solidFill>
                <a:latin typeface="+mj-lt"/>
                <a:ea typeface="+mj-ea"/>
                <a:cs typeface="+mj-cs"/>
              </a:rPr>
              <a:t>Alle Rechte vorbehalten.</a:t>
            </a:r>
          </a:p>
        </p:txBody>
      </p:sp>
      <p:sp>
        <p:nvSpPr>
          <p:cNvPr id="6" name="TextBox 5"/>
          <p:cNvSpPr txBox="1"/>
          <p:nvPr/>
        </p:nvSpPr>
        <p:spPr bwMode="gray">
          <a:xfrm>
            <a:off x="324000" y="1692000"/>
            <a:ext cx="8496150" cy="4001095"/>
          </a:xfrm>
          <a:prstGeom prst="rect">
            <a:avLst/>
          </a:prstGeom>
          <a:noFill/>
        </p:spPr>
        <p:txBody>
          <a:bodyPr wrap="square" lIns="0" tIns="0" rIns="0" bIns="0" rtlCol="0">
            <a:spAutoFit/>
          </a:bodyPr>
          <a:lstStyle/>
          <a:p>
            <a:r>
              <a:rPr lang="de-DE" sz="10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ein SAP-Konzernunternehmen nicht gestattet.</a:t>
            </a:r>
          </a:p>
          <a:p>
            <a:pPr>
              <a:spcBef>
                <a:spcPts val="1200"/>
              </a:spcBef>
            </a:pPr>
            <a:r>
              <a:rPr lang="de-DE" sz="10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von einem SAP-Konzernunternehmen) in Deutschland und verschiedenen anderen Ländern weltweit.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Weitere Hinweise und Informationen zum Markenrecht finden Sie unter </a:t>
            </a:r>
            <a:r>
              <a:rPr lang="de-DE" sz="1000" kern="1200" noProof="0" dirty="0">
                <a:solidFill>
                  <a:schemeClr val="tx1"/>
                </a:solidFill>
                <a:effectLst/>
                <a:latin typeface="Arial"/>
                <a:ea typeface="+mn-ea"/>
                <a:cs typeface="+mn-cs"/>
                <a:hlinkClick r:id="rId2"/>
              </a:rPr>
              <a:t>http://global.sap.com/corporate-de/legal/copyright/index.epx</a:t>
            </a:r>
            <a:r>
              <a:rPr lang="de-DE" sz="1000" kern="1200" noProof="0" dirty="0">
                <a:solidFill>
                  <a:schemeClr val="tx1"/>
                </a:solidFill>
                <a:effectLst/>
                <a:latin typeface="Arial"/>
                <a:ea typeface="+mn-ea"/>
                <a:cs typeface="+mn-cs"/>
              </a:rPr>
              <a:t>.</a:t>
            </a:r>
          </a:p>
          <a:p>
            <a:pPr>
              <a:spcBef>
                <a:spcPts val="1200"/>
              </a:spcBef>
            </a:pPr>
            <a:r>
              <a:rPr lang="de-DE" sz="1000" kern="1200" noProof="0" dirty="0">
                <a:solidFill>
                  <a:schemeClr val="tx1"/>
                </a:solidFill>
                <a:effectLst/>
                <a:latin typeface="Arial"/>
                <a:ea typeface="+mn-ea"/>
                <a:cs typeface="+mn-cs"/>
              </a:rPr>
              <a:t>Die von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deren Vertriebsfirmen angebotenen Softwareprodukte können Softwarekomponenten auch anderer Softwarehersteller enthalten.</a:t>
            </a:r>
          </a:p>
          <a:p>
            <a:pPr>
              <a:spcBef>
                <a:spcPts val="1200"/>
              </a:spcBef>
            </a:pPr>
            <a:r>
              <a:rPr lang="de-DE" sz="1000" kern="1200" noProof="0" dirty="0">
                <a:solidFill>
                  <a:schemeClr val="tx1"/>
                </a:solidFill>
                <a:effectLst/>
                <a:latin typeface="Arial"/>
                <a:ea typeface="+mn-ea"/>
                <a:cs typeface="+mn-cs"/>
              </a:rPr>
              <a:t>Produkte können länderspezifische Unterschiede aufweisen.</a:t>
            </a:r>
          </a:p>
          <a:p>
            <a:pPr>
              <a:spcBef>
                <a:spcPts val="1200"/>
              </a:spcBef>
            </a:pPr>
            <a:r>
              <a:rPr lang="de-DE" sz="1000" kern="1200" noProof="0" dirty="0">
                <a:solidFill>
                  <a:schemeClr val="tx1"/>
                </a:solidFill>
                <a:effectLst/>
                <a:latin typeface="Arial"/>
                <a:ea typeface="+mn-ea"/>
                <a:cs typeface="+mn-cs"/>
              </a:rPr>
              <a:t>Die vorliegenden Unterlagen werden von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einem SAP-Konzernunternehmen bereitgestellt und dienen ausschließlich zu Informations-zwecken. Die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 Konzernunternehmen übernehmen keinerlei Haftung oder Gewährleistung für Fehler oder Unvollständigkeiten in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dieser Publikation. Die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de-DE" sz="1000" kern="1200" noProof="0" dirty="0">
                <a:solidFill>
                  <a:schemeClr val="tx1"/>
                </a:solidFill>
                <a:effectLst/>
                <a:latin typeface="Arial"/>
                <a:ea typeface="+mn-ea"/>
                <a:cs typeface="+mn-cs"/>
              </a:rPr>
              <a:t>Insbesondere sind die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 Konzernunternehmen in keiner Weise verpflichtet, in dieser Publikation oder einer zugehörigen Präsentation dargestellte Geschäftsabläufe zu verfolgen oder hierin wiedergegebene Funktionen zu entwickeln oder zu veröffentlichen. Diese Publikation oder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eine zugehörige Präsentation, die Strategie und etwaige künftige Entwicklungen, Produkte und/oder Plattformen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ihrer Konzern-</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unternehmen können von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ihren Konzernunternehmen jederzeit und ohne Angabe von Gründen unangekündigt geändert werden.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die tatsächlichen Ergebnisse von den Erwartungen abweichen können. Die vorausschauenden Aussagen geben die Sicht zu dem Zeitpunkt wieder,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zu dem sie getätigt wurden. Dem Leser wird empfohlen, diesen Aussagen kein übertriebenes Vertrauen zu schenken und sich bei Kaufentscheidungen nicht auf sie zu stützen.</a:t>
            </a:r>
          </a:p>
        </p:txBody>
      </p:sp>
    </p:spTree>
    <p:extLst>
      <p:ext uri="{BB962C8B-B14F-4D97-AF65-F5344CB8AC3E}">
        <p14:creationId xmlns:p14="http://schemas.microsoft.com/office/powerpoint/2010/main" val="8799672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a:spcBef>
                <a:spcPct val="50000"/>
              </a:spcBef>
              <a:buClr>
                <a:srgbClr val="F0AB00"/>
              </a:buClr>
              <a:buSzPct val="80000"/>
            </a:pPr>
            <a:endParaRPr lang="en-US" kern="0" dirty="0">
              <a:solidFill>
                <a:srgbClr val="000000"/>
              </a:solidFill>
              <a:latin typeface="Aria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a:spcBef>
                <a:spcPct val="50000"/>
              </a:spcBef>
              <a:buClr>
                <a:srgbClr val="F0AB00"/>
              </a:buClr>
              <a:buSzPct val="80000"/>
            </a:pPr>
            <a:endParaRPr lang="en-US" sz="1600" kern="0" dirty="0">
              <a:solidFill>
                <a:srgbClr val="000000"/>
              </a:solidFill>
              <a:latin typeface="Aria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2013</a:t>
            </a:r>
          </a:p>
        </p:txBody>
      </p:sp>
      <p:pic>
        <p:nvPicPr>
          <p:cNvPr id="8" name="Picture 7" descr="Ariba_logo_horiz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79068"/>
            <a:ext cx="2571749" cy="493672"/>
          </a:xfrm>
          <a:prstGeom prst="rect">
            <a:avLst/>
          </a:prstGeom>
        </p:spPr>
      </p:pic>
    </p:spTree>
    <p:extLst>
      <p:ext uri="{BB962C8B-B14F-4D97-AF65-F5344CB8AC3E}">
        <p14:creationId xmlns:p14="http://schemas.microsoft.com/office/powerpoint/2010/main" val="41682157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Road map: blank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a:t>Insert page title</a:t>
            </a:r>
            <a:endParaRPr lang="en-US" dirty="0"/>
          </a:p>
        </p:txBody>
      </p:sp>
      <p:sp>
        <p:nvSpPr>
          <p:cNvPr id="5" name="Content Placeholder 5"/>
          <p:cNvSpPr>
            <a:spLocks noGrp="1"/>
          </p:cNvSpPr>
          <p:nvPr>
            <p:ph sz="quarter" idx="10" hasCustomPrompt="1"/>
          </p:nvPr>
        </p:nvSpPr>
        <p:spPr>
          <a:xfrm>
            <a:off x="0" y="6086475"/>
            <a:ext cx="9144000" cy="252000"/>
          </a:xfrm>
          <a:solidFill>
            <a:schemeClr val="accent1"/>
          </a:solidFill>
          <a:ln w="9525">
            <a:noFill/>
            <a:round/>
            <a:headEnd/>
            <a:tailEnd/>
          </a:ln>
        </p:spPr>
        <p:txBody>
          <a:bodyPr vert="horz" lIns="0" tIns="0" rIns="0" bIns="0" rtlCol="0" anchor="ctr" anchorCtr="0">
            <a:noAutofit/>
          </a:bodyPr>
          <a:lstStyle>
            <a:lvl1pPr marL="0" algn="ctr" defTabSz="898486" rtl="0" eaLnBrk="1" latinLnBrk="0" hangingPunct="1">
              <a:defRPr lang="en-US" sz="1200" b="1" kern="1200" baseline="0" noProof="0" dirty="0" smtClean="0">
                <a:solidFill>
                  <a:schemeClr val="tx1"/>
                </a:solidFill>
                <a:latin typeface="Arial"/>
                <a:ea typeface="+mn-ea"/>
                <a:cs typeface="+mn-cs"/>
              </a:defRPr>
            </a:lvl1pPr>
            <a:lvl2pPr algn="ctr">
              <a:defRPr/>
            </a:lvl2pPr>
            <a:lvl3pPr algn="ctr">
              <a:defRPr/>
            </a:lvl3pPr>
            <a:lvl4pPr algn="ctr">
              <a:defRPr/>
            </a:lvl4pPr>
            <a:lvl5pPr algn="ctr">
              <a:buNone/>
              <a:defRPr/>
            </a:lvl5pPr>
          </a:lstStyle>
          <a:p>
            <a:pPr marL="0" marR="0" lvl="0" indent="0" algn="ctr" defTabSz="898486" rtl="0" eaLnBrk="1" fontAlgn="base" latinLnBrk="0" hangingPunct="1">
              <a:lnSpc>
                <a:spcPct val="100000"/>
              </a:lnSpc>
              <a:spcBef>
                <a:spcPts val="1593"/>
              </a:spcBef>
              <a:spcAft>
                <a:spcPct val="0"/>
              </a:spcAft>
              <a:buClr>
                <a:schemeClr val="accent1"/>
              </a:buClr>
              <a:buSzPct val="80000"/>
              <a:buFontTx/>
              <a:buNone/>
              <a:tabLst/>
            </a:pPr>
            <a:r>
              <a:rPr lang="en-US" dirty="0"/>
              <a:t>Add Solution today / Planned innovations or Future direction</a:t>
            </a:r>
          </a:p>
        </p:txBody>
      </p:sp>
    </p:spTree>
    <p:extLst>
      <p:ext uri="{BB962C8B-B14F-4D97-AF65-F5344CB8AC3E}">
        <p14:creationId xmlns:p14="http://schemas.microsoft.com/office/powerpoint/2010/main" val="2353627965"/>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Roadmap - Solution Enhancements - Solution En.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17" name="Text Placeholder 12"/>
          <p:cNvSpPr>
            <a:spLocks noGrp="1"/>
          </p:cNvSpPr>
          <p:nvPr>
            <p:ph type="body" sz="quarter" idx="11" hasCustomPrompt="1"/>
          </p:nvPr>
        </p:nvSpPr>
        <p:spPr>
          <a:xfrm>
            <a:off x="324008" y="1952713"/>
            <a:ext cx="2538823" cy="3846432"/>
          </a:xfrm>
        </p:spPr>
        <p:txBody>
          <a:bodyPr tIns="107887"/>
          <a:lstStyle>
            <a:lvl1pPr marL="179810" indent="-179810">
              <a:lnSpc>
                <a:spcPct val="100000"/>
              </a:lnSpc>
              <a:spcBef>
                <a:spcPts val="400"/>
              </a:spcBef>
              <a:buSzPct val="100000"/>
              <a:buFont typeface="Wingdings" pitchFamily="2" charset="2"/>
              <a:buChar char=""/>
              <a:defRPr sz="1100" b="0"/>
            </a:lvl1pPr>
            <a:lvl2pPr marL="359623" indent="-179810">
              <a:spcBef>
                <a:spcPts val="400"/>
              </a:spcBef>
              <a:buClr>
                <a:schemeClr val="accent2"/>
              </a:buClr>
              <a:buSzPct val="100000"/>
              <a:buFont typeface="Arial" pitchFamily="34" charset="0"/>
              <a:buChar char="–"/>
              <a:defRPr sz="1100"/>
            </a:lvl2pPr>
            <a:lvl3pPr>
              <a:defRPr sz="1400"/>
            </a:lvl3pPr>
          </a:lstStyle>
          <a:p>
            <a:pPr lvl="0"/>
            <a:r>
              <a:rPr lang="en-US" dirty="0"/>
              <a:t>Add text</a:t>
            </a:r>
          </a:p>
          <a:p>
            <a:pPr lvl="1"/>
            <a:r>
              <a:rPr lang="en-US" dirty="0"/>
              <a:t>text</a:t>
            </a:r>
          </a:p>
        </p:txBody>
      </p:sp>
      <p:sp>
        <p:nvSpPr>
          <p:cNvPr id="18" name="Text Placeholder 17"/>
          <p:cNvSpPr>
            <a:spLocks noGrp="1"/>
          </p:cNvSpPr>
          <p:nvPr>
            <p:ph type="body" sz="quarter" idx="14" hasCustomPrompt="1"/>
          </p:nvPr>
        </p:nvSpPr>
        <p:spPr>
          <a:xfrm>
            <a:off x="5896720" y="1690687"/>
            <a:ext cx="2923430" cy="169277"/>
          </a:xfrm>
        </p:spPr>
        <p:txBody>
          <a:bodyPr wrap="square">
            <a:spAutoFit/>
          </a:bodyPr>
          <a:lstStyle>
            <a:lvl1pPr>
              <a:defRPr sz="1100" b="0">
                <a:solidFill>
                  <a:schemeClr val="accent2"/>
                </a:solidFill>
              </a:defRPr>
            </a:lvl1pPr>
          </a:lstStyle>
          <a:p>
            <a:pPr lvl="0"/>
            <a:r>
              <a:rPr lang="en-US" dirty="0"/>
              <a:t>Add text</a:t>
            </a:r>
          </a:p>
        </p:txBody>
      </p:sp>
      <p:sp>
        <p:nvSpPr>
          <p:cNvPr id="11" name="Text Placeholder 12"/>
          <p:cNvSpPr>
            <a:spLocks noGrp="1"/>
          </p:cNvSpPr>
          <p:nvPr>
            <p:ph type="body" sz="quarter" idx="15" hasCustomPrompt="1"/>
          </p:nvPr>
        </p:nvSpPr>
        <p:spPr>
          <a:xfrm>
            <a:off x="3048313" y="1952713"/>
            <a:ext cx="2538823" cy="3846432"/>
          </a:xfrm>
        </p:spPr>
        <p:txBody>
          <a:bodyPr tIns="107887"/>
          <a:lstStyle>
            <a:lvl1pPr marL="179810" indent="-179810">
              <a:lnSpc>
                <a:spcPct val="100000"/>
              </a:lnSpc>
              <a:spcBef>
                <a:spcPts val="400"/>
              </a:spcBef>
              <a:buSzPct val="100000"/>
              <a:buFont typeface="Wingdings" pitchFamily="2" charset="2"/>
              <a:buChar char=""/>
              <a:defRPr sz="1100" b="0"/>
            </a:lvl1pPr>
            <a:lvl2pPr marL="359623" indent="-179810">
              <a:spcBef>
                <a:spcPts val="400"/>
              </a:spcBef>
              <a:buClr>
                <a:schemeClr val="accent2"/>
              </a:buClr>
              <a:buSzPct val="100000"/>
              <a:buFont typeface="Arial" pitchFamily="34" charset="0"/>
              <a:buChar char="–"/>
              <a:defRPr sz="1100"/>
            </a:lvl2pPr>
            <a:lvl3pPr>
              <a:defRPr sz="1400"/>
            </a:lvl3pPr>
          </a:lstStyle>
          <a:p>
            <a:pPr lvl="0"/>
            <a:r>
              <a:rPr lang="en-US" dirty="0"/>
              <a:t>Add text</a:t>
            </a:r>
          </a:p>
          <a:p>
            <a:pPr lvl="1"/>
            <a:r>
              <a:rPr lang="en-US" dirty="0"/>
              <a:t>text</a:t>
            </a:r>
          </a:p>
        </p:txBody>
      </p:sp>
      <p:sp>
        <p:nvSpPr>
          <p:cNvPr id="19" name="Content Placeholder 5"/>
          <p:cNvSpPr>
            <a:spLocks noGrp="1"/>
          </p:cNvSpPr>
          <p:nvPr>
            <p:ph sz="quarter" idx="10" hasCustomPrompt="1"/>
          </p:nvPr>
        </p:nvSpPr>
        <p:spPr>
          <a:xfrm>
            <a:off x="0" y="6086476"/>
            <a:ext cx="9144000" cy="252000"/>
          </a:xfrm>
          <a:solidFill>
            <a:schemeClr val="accent1"/>
          </a:solidFill>
          <a:ln w="9525">
            <a:noFill/>
            <a:round/>
            <a:headEnd/>
            <a:tailEnd/>
          </a:ln>
        </p:spPr>
        <p:txBody>
          <a:bodyPr vert="horz" lIns="0" tIns="0" rIns="0" bIns="0" rtlCol="0" anchor="ctr" anchorCtr="0">
            <a:noAutofit/>
          </a:bodyPr>
          <a:lstStyle>
            <a:lvl1pPr marL="0" marR="0" indent="0" algn="ctr" defTabSz="913445" rtl="0" eaLnBrk="1" fontAlgn="base" latinLnBrk="0" hangingPunct="1">
              <a:lnSpc>
                <a:spcPct val="100000"/>
              </a:lnSpc>
              <a:spcBef>
                <a:spcPts val="1619"/>
              </a:spcBef>
              <a:spcAft>
                <a:spcPct val="0"/>
              </a:spcAft>
              <a:buClr>
                <a:schemeClr val="accent1"/>
              </a:buClr>
              <a:buSzPct val="80000"/>
              <a:buFontTx/>
              <a:buNone/>
              <a:tabLst/>
              <a:defRPr lang="en-US" sz="1100" b="1" kern="1200" baseline="0" noProof="0" dirty="0" smtClean="0">
                <a:solidFill>
                  <a:schemeClr val="tx1"/>
                </a:solidFill>
                <a:latin typeface="Arial"/>
                <a:ea typeface="+mn-ea"/>
                <a:cs typeface="+mn-cs"/>
              </a:defRPr>
            </a:lvl1pPr>
            <a:lvl2pPr algn="ctr">
              <a:defRPr/>
            </a:lvl2pPr>
            <a:lvl3pPr algn="ctr">
              <a:defRPr/>
            </a:lvl3pPr>
            <a:lvl4pPr algn="ctr">
              <a:defRPr/>
            </a:lvl4pPr>
            <a:lvl5pPr algn="ctr">
              <a:buNone/>
              <a:defRPr/>
            </a:lvl5pPr>
          </a:lstStyle>
          <a:p>
            <a:pPr marL="0" marR="0" lvl="0" indent="0" algn="ctr" defTabSz="913445" rtl="0" eaLnBrk="1" fontAlgn="base" latinLnBrk="0" hangingPunct="1">
              <a:lnSpc>
                <a:spcPct val="100000"/>
              </a:lnSpc>
              <a:spcBef>
                <a:spcPts val="1619"/>
              </a:spcBef>
              <a:spcAft>
                <a:spcPct val="0"/>
              </a:spcAft>
              <a:buClr>
                <a:schemeClr val="accent1"/>
              </a:buClr>
              <a:buSzPct val="80000"/>
              <a:buFontTx/>
              <a:buNone/>
              <a:tabLst/>
            </a:pPr>
            <a:r>
              <a:rPr lang="en-US" dirty="0"/>
              <a:t>Add Solution today / Planned innovations or Future direction</a:t>
            </a:r>
          </a:p>
        </p:txBody>
      </p:sp>
    </p:spTree>
    <p:extLst>
      <p:ext uri="{BB962C8B-B14F-4D97-AF65-F5344CB8AC3E}">
        <p14:creationId xmlns:p14="http://schemas.microsoft.com/office/powerpoint/2010/main" val="1027523090"/>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with picture - short">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7" name="TextBox 6"/>
          <p:cNvSpPr txBox="1"/>
          <p:nvPr userDrawn="1"/>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5528919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with picture - two lines">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41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10" name="TextBox 9"/>
          <p:cNvSpPr txBox="1"/>
          <p:nvPr/>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30801015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 sh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4130999782"/>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 two lines">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32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4156241304"/>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457720894"/>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Divider Page with pictur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3806410719"/>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act / Thank You">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72000"/>
            <a:ext cx="5292000" cy="738664"/>
          </a:xfrm>
        </p:spPr>
        <p:txBody>
          <a:bodyPr anchor="t" anchorCtr="0">
            <a:noAutofit/>
          </a:bodyPr>
          <a:lstStyle>
            <a:lvl1pPr>
              <a:defRPr sz="4800">
                <a:solidFill>
                  <a:schemeClr val="tx1"/>
                </a:solidFill>
                <a:latin typeface="+mj-lt"/>
              </a:defRPr>
            </a:lvl1pPr>
          </a:lstStyle>
          <a:p>
            <a:r>
              <a:rPr lang="en-US" dirty="0"/>
              <a:t>Thank you</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6300000" y="2016000"/>
            <a:ext cx="2520000" cy="3230646"/>
          </a:xfrm>
        </p:spPr>
        <p:txBody>
          <a:bodyPr anchor="t" anchorCtr="0">
            <a:noAutofit/>
          </a:bodyPr>
          <a:lstStyle>
            <a:lvl1pPr>
              <a:spcBef>
                <a:spcPts val="0"/>
              </a:spcBef>
              <a:defRPr sz="1400" b="0"/>
            </a:lvl1pPr>
          </a:lstStyle>
          <a:p>
            <a:r>
              <a:rPr lang="en-US" dirty="0"/>
              <a:t>Contact information:</a:t>
            </a:r>
          </a:p>
          <a:p>
            <a:endParaRPr lang="en-US" dirty="0"/>
          </a:p>
          <a:p>
            <a:r>
              <a:rPr lang="en-US" dirty="0"/>
              <a:t>F name MI. L name</a:t>
            </a:r>
          </a:p>
          <a:p>
            <a:r>
              <a:rPr lang="en-US" dirty="0"/>
              <a:t>Title</a:t>
            </a:r>
          </a:p>
          <a:p>
            <a:r>
              <a:rPr lang="en-US" dirty="0"/>
              <a:t>Address</a:t>
            </a:r>
          </a:p>
          <a:p>
            <a:r>
              <a:rPr lang="en-US" dirty="0"/>
              <a:t>Phone number</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32788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54533502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ntact / Thank You">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72000"/>
            <a:ext cx="5292000" cy="738664"/>
          </a:xfrm>
        </p:spPr>
        <p:txBody>
          <a:bodyPr anchor="t" anchorCtr="0">
            <a:noAutofit/>
          </a:bodyPr>
          <a:lstStyle>
            <a:lvl1pPr>
              <a:defRPr sz="4800">
                <a:solidFill>
                  <a:schemeClr val="tx1"/>
                </a:solidFill>
                <a:latin typeface="+mj-lt"/>
              </a:defRPr>
            </a:lvl1pPr>
          </a:lstStyle>
          <a:p>
            <a:r>
              <a:rPr lang="en-US" dirty="0"/>
              <a:t>Thank you</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6300000" y="2016000"/>
            <a:ext cx="2520000" cy="3230646"/>
          </a:xfrm>
        </p:spPr>
        <p:txBody>
          <a:bodyPr anchor="t" anchorCtr="0">
            <a:noAutofit/>
          </a:bodyPr>
          <a:lstStyle>
            <a:lvl1pPr>
              <a:spcBef>
                <a:spcPts val="0"/>
              </a:spcBef>
              <a:defRPr sz="1400" b="0"/>
            </a:lvl1pPr>
          </a:lstStyle>
          <a:p>
            <a:r>
              <a:rPr lang="en-US" dirty="0"/>
              <a:t>Contact information:</a:t>
            </a:r>
          </a:p>
          <a:p>
            <a:endParaRPr lang="en-US" dirty="0"/>
          </a:p>
          <a:p>
            <a:r>
              <a:rPr lang="en-US" dirty="0"/>
              <a:t>F name MI. L name</a:t>
            </a:r>
          </a:p>
          <a:p>
            <a:r>
              <a:rPr lang="en-US" dirty="0"/>
              <a:t>Title</a:t>
            </a:r>
          </a:p>
          <a:p>
            <a:r>
              <a:rPr lang="en-US" dirty="0"/>
              <a:t>Address</a:t>
            </a:r>
          </a:p>
          <a:p>
            <a:r>
              <a:rPr lang="en-US" dirty="0"/>
              <a:t>Phone number</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32788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78323951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Tree>
    <p:extLst>
      <p:ext uri="{BB962C8B-B14F-4D97-AF65-F5344CB8AC3E}">
        <p14:creationId xmlns:p14="http://schemas.microsoft.com/office/powerpoint/2010/main" val="34494089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Tree>
    <p:extLst>
      <p:ext uri="{BB962C8B-B14F-4D97-AF65-F5344CB8AC3E}">
        <p14:creationId xmlns:p14="http://schemas.microsoft.com/office/powerpoint/2010/main" val="27898775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00000"/>
            <a:ext cx="8496000" cy="738664"/>
          </a:xfrm>
        </p:spPr>
        <p:txBody>
          <a:bodyPr anchor="t" anchorCtr="0">
            <a:noAutofit/>
          </a:bodyPr>
          <a:lstStyle>
            <a:lvl1pPr>
              <a:defRPr sz="4800">
                <a:solidFill>
                  <a:schemeClr val="tx1"/>
                </a:solidFill>
                <a:latin typeface="+mj-lt"/>
              </a:defRPr>
            </a:lvl1pPr>
          </a:lstStyle>
          <a:p>
            <a:r>
              <a:rPr lang="en-US" dirty="0"/>
              <a:t>Click to insert text</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 name="Rectangle 2"/>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013155413"/>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63328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7594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38657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dirty="0"/>
              <a:t>Click icon to add picture</a:t>
            </a:r>
          </a:p>
        </p:txBody>
      </p:sp>
      <p:sp>
        <p:nvSpPr>
          <p:cNvPr id="4" name="Text Placeholder 3"/>
          <p:cNvSpPr>
            <a:spLocks noGrp="1"/>
          </p:cNvSpPr>
          <p:nvPr>
            <p:ph type="body" sz="quarter" idx="11" hasCustomPrompt="1"/>
          </p:nvPr>
        </p:nvSpPr>
        <p:spPr>
          <a:xfrm>
            <a:off x="324000" y="1692000"/>
            <a:ext cx="5238000" cy="4392000"/>
          </a:xfrm>
        </p:spPr>
        <p:txBody>
          <a:body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6615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986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5522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Tree>
    <p:extLst>
      <p:ext uri="{BB962C8B-B14F-4D97-AF65-F5344CB8AC3E}">
        <p14:creationId xmlns:p14="http://schemas.microsoft.com/office/powerpoint/2010/main" val="23389359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Tree>
    <p:extLst>
      <p:ext uri="{BB962C8B-B14F-4D97-AF65-F5344CB8AC3E}">
        <p14:creationId xmlns:p14="http://schemas.microsoft.com/office/powerpoint/2010/main" val="23914435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34865098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Discussion panel</a:t>
            </a:r>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a:t>Title of discussion panel</a:t>
            </a:r>
          </a:p>
          <a:p>
            <a:r>
              <a:rPr lang="en-US" b="0" dirty="0"/>
              <a:t>Speaker Name, Company 1</a:t>
            </a:r>
          </a:p>
          <a:p>
            <a:r>
              <a:rPr lang="en-US" b="0" dirty="0"/>
              <a:t>Speaker Name, Company 2</a:t>
            </a:r>
          </a:p>
          <a:p>
            <a:r>
              <a:rPr lang="en-US" b="0" dirty="0"/>
              <a:t>Speaker Name, Company 3</a:t>
            </a:r>
          </a:p>
          <a:p>
            <a:r>
              <a:rPr lang="en-US" b="0" dirty="0"/>
              <a:t>Speaker Name, Company 4</a:t>
            </a:r>
          </a:p>
          <a:p>
            <a:r>
              <a:rPr lang="en-US" b="0" dirty="0"/>
              <a:t>Speaker Name, Company 5</a:t>
            </a:r>
          </a:p>
        </p:txBody>
      </p:sp>
    </p:spTree>
    <p:extLst>
      <p:ext uri="{BB962C8B-B14F-4D97-AF65-F5344CB8AC3E}">
        <p14:creationId xmlns:p14="http://schemas.microsoft.com/office/powerpoint/2010/main" val="2495985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9209524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creensho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55723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pyright">
    <p:spTree>
      <p:nvGrpSpPr>
        <p:cNvPr id="1" name=""/>
        <p:cNvGrpSpPr/>
        <p:nvPr/>
      </p:nvGrpSpPr>
      <p:grpSpPr>
        <a:xfrm>
          <a:off x="0" y="0"/>
          <a:ext cx="0" cy="0"/>
          <a:chOff x="0" y="0"/>
          <a:chExt cx="0" cy="0"/>
        </a:xfrm>
      </p:grpSpPr>
      <p:sp>
        <p:nvSpPr>
          <p:cNvPr id="11" name="TextBox 10"/>
          <p:cNvSpPr txBox="1"/>
          <p:nvPr/>
        </p:nvSpPr>
        <p:spPr bwMode="gray">
          <a:xfrm>
            <a:off x="324000" y="324000"/>
            <a:ext cx="8496150"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US" sz="2400" b="1" kern="1200" noProof="0" dirty="0">
                <a:solidFill>
                  <a:schemeClr val="accent2"/>
                </a:solidFill>
                <a:latin typeface="+mj-lt"/>
                <a:ea typeface="+mj-ea"/>
                <a:cs typeface="+mj-cs"/>
              </a:rPr>
              <a:t>© 2016 SAP SE or an SAP affiliate company. </a:t>
            </a:r>
            <a:br>
              <a:rPr lang="en-US" sz="2400" b="1" kern="1200" noProof="0" dirty="0">
                <a:solidFill>
                  <a:schemeClr val="accent2"/>
                </a:solidFill>
                <a:latin typeface="+mj-lt"/>
                <a:ea typeface="+mj-ea"/>
                <a:cs typeface="+mj-cs"/>
              </a:rPr>
            </a:br>
            <a:r>
              <a:rPr lang="en-US" sz="2400" b="1" kern="1200" noProof="0" dirty="0">
                <a:solidFill>
                  <a:schemeClr val="accent2"/>
                </a:solidFill>
                <a:latin typeface="+mj-lt"/>
                <a:ea typeface="+mj-ea"/>
                <a:cs typeface="+mj-cs"/>
              </a:rPr>
              <a:t>All rights reserved.</a:t>
            </a:r>
          </a:p>
        </p:txBody>
      </p:sp>
      <p:sp>
        <p:nvSpPr>
          <p:cNvPr id="5" name="TextBox 4"/>
          <p:cNvSpPr txBox="1"/>
          <p:nvPr/>
        </p:nvSpPr>
        <p:spPr bwMode="gray">
          <a:xfrm>
            <a:off x="324000" y="1692000"/>
            <a:ext cx="8496150" cy="3539430"/>
          </a:xfrm>
          <a:prstGeom prst="rect">
            <a:avLst/>
          </a:prstGeom>
          <a:noFill/>
        </p:spPr>
        <p:txBody>
          <a:bodyPr wrap="square" lIns="0" tIns="0" rIns="0" bIns="0" rtlCol="0">
            <a:spAutoFit/>
          </a:bodyPr>
          <a:lstStyle/>
          <a:p>
            <a:r>
              <a:rPr lang="en-US" sz="10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a:t>
            </a:r>
          </a:p>
          <a:p>
            <a:r>
              <a:rPr lang="en-US" sz="1000" kern="1200" dirty="0">
                <a:solidFill>
                  <a:schemeClr val="tx1"/>
                </a:solidFill>
                <a:latin typeface="Arial"/>
                <a:ea typeface="Arial Unicode MS" panose="020B0604020202020204" pitchFamily="34" charset="-128"/>
                <a:cs typeface="+mn-cs"/>
              </a:rPr>
              <a:t>SAP affiliate company.</a:t>
            </a:r>
          </a:p>
          <a:p>
            <a:pPr>
              <a:spcBef>
                <a:spcPts val="1200"/>
              </a:spcBef>
            </a:pPr>
            <a:r>
              <a:rPr lang="en-US" sz="10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(or an SAP affiliate company) in Germany and other countries. Please see </a:t>
            </a:r>
            <a:r>
              <a:rPr lang="en-US" sz="1000" kern="1200" dirty="0">
                <a:solidFill>
                  <a:schemeClr val="tx1"/>
                </a:solidFill>
                <a:latin typeface="Arial"/>
                <a:ea typeface="Arial Unicode MS" panose="020B0604020202020204" pitchFamily="34" charset="-128"/>
                <a:cs typeface="+mn-cs"/>
                <a:hlinkClick r:id="rId2"/>
              </a:rPr>
              <a:t>http://global12.sap.com/corporate-en/legal/copyright/index.epx</a:t>
            </a:r>
            <a:r>
              <a:rPr lang="en-US" sz="1000" kern="1200" dirty="0">
                <a:solidFill>
                  <a:schemeClr val="tx1"/>
                </a:solidFill>
                <a:latin typeface="Arial"/>
                <a:ea typeface="Arial Unicode MS" panose="020B0604020202020204" pitchFamily="34" charset="-128"/>
                <a:cs typeface="+mn-cs"/>
              </a:rPr>
              <a:t> for additional trademark information and notices.</a:t>
            </a:r>
          </a:p>
          <a:p>
            <a:pPr>
              <a:spcBef>
                <a:spcPts val="1200"/>
              </a:spcBef>
            </a:pPr>
            <a:r>
              <a:rPr lang="en-US" sz="1000" kern="1200" dirty="0">
                <a:solidFill>
                  <a:schemeClr val="tx1"/>
                </a:solidFill>
                <a:latin typeface="Arial"/>
                <a:ea typeface="Arial Unicode MS" panose="020B0604020202020204" pitchFamily="34" charset="-128"/>
                <a:cs typeface="+mn-cs"/>
              </a:rPr>
              <a:t>Some software products marketed by SAP SE and its distributors contain proprietary software components of other software vendors.</a:t>
            </a:r>
          </a:p>
          <a:p>
            <a:pPr>
              <a:spcBef>
                <a:spcPts val="1200"/>
              </a:spcBef>
            </a:pPr>
            <a:r>
              <a:rPr lang="en-US" sz="1000" kern="1200" dirty="0">
                <a:solidFill>
                  <a:schemeClr val="tx1"/>
                </a:solidFill>
                <a:latin typeface="Arial"/>
                <a:ea typeface="Arial Unicode MS" panose="020B0604020202020204" pitchFamily="34" charset="-128"/>
                <a:cs typeface="+mn-cs"/>
              </a:rPr>
              <a:t>National product specifications may vary.</a:t>
            </a:r>
          </a:p>
          <a:p>
            <a:pPr>
              <a:spcBef>
                <a:spcPts val="1200"/>
              </a:spcBef>
            </a:pPr>
            <a:r>
              <a:rPr lang="en-US" sz="10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SAP affiliate company products and services are those that are set forth in the express warranty statements accompanying such products and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services, if any. Nothing herein should be construed as constituting an additional warranty. </a:t>
            </a:r>
          </a:p>
          <a:p>
            <a:pPr>
              <a:spcBef>
                <a:spcPts val="1200"/>
              </a:spcBef>
            </a:pPr>
            <a:r>
              <a:rPr lang="en-US" sz="10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extLst>
      <p:ext uri="{BB962C8B-B14F-4D97-AF65-F5344CB8AC3E}">
        <p14:creationId xmlns:p14="http://schemas.microsoft.com/office/powerpoint/2010/main" val="24203539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opyright german">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de-DE" sz="2400" b="1" kern="1200" noProof="0" dirty="0">
                <a:solidFill>
                  <a:schemeClr val="accent2"/>
                </a:solidFill>
                <a:latin typeface="+mj-lt"/>
                <a:ea typeface="+mj-ea"/>
                <a:cs typeface="+mj-cs"/>
              </a:rPr>
              <a:t>© 2016 SAP SE oder ein SAP-Konzernunternehmen. </a:t>
            </a:r>
            <a:br>
              <a:rPr lang="de-DE" sz="2400" b="1" kern="1200" noProof="0" dirty="0">
                <a:solidFill>
                  <a:schemeClr val="accent2"/>
                </a:solidFill>
                <a:latin typeface="+mj-lt"/>
                <a:ea typeface="+mj-ea"/>
                <a:cs typeface="+mj-cs"/>
              </a:rPr>
            </a:br>
            <a:r>
              <a:rPr lang="de-DE" sz="2400" b="1" kern="1200" noProof="0" dirty="0">
                <a:solidFill>
                  <a:schemeClr val="accent2"/>
                </a:solidFill>
                <a:latin typeface="+mj-lt"/>
                <a:ea typeface="+mj-ea"/>
                <a:cs typeface="+mj-cs"/>
              </a:rPr>
              <a:t>Alle Rechte vorbehalten.</a:t>
            </a:r>
          </a:p>
        </p:txBody>
      </p:sp>
      <p:sp>
        <p:nvSpPr>
          <p:cNvPr id="6" name="TextBox 5"/>
          <p:cNvSpPr txBox="1"/>
          <p:nvPr/>
        </p:nvSpPr>
        <p:spPr bwMode="gray">
          <a:xfrm>
            <a:off x="324000" y="1692000"/>
            <a:ext cx="8496150" cy="4001095"/>
          </a:xfrm>
          <a:prstGeom prst="rect">
            <a:avLst/>
          </a:prstGeom>
          <a:noFill/>
        </p:spPr>
        <p:txBody>
          <a:bodyPr wrap="square" lIns="0" tIns="0" rIns="0" bIns="0" rtlCol="0">
            <a:spAutoFit/>
          </a:bodyPr>
          <a:lstStyle/>
          <a:p>
            <a:r>
              <a:rPr lang="de-DE" sz="10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ein SAP-Konzernunternehmen nicht gestattet.</a:t>
            </a:r>
          </a:p>
          <a:p>
            <a:pPr>
              <a:spcBef>
                <a:spcPts val="1200"/>
              </a:spcBef>
            </a:pPr>
            <a:r>
              <a:rPr lang="de-DE" sz="10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von einem SAP-Konzernunternehmen) in Deutschland und verschiedenen anderen Ländern weltweit.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Weitere Hinweise und Informationen zum Markenrecht finden Sie unter </a:t>
            </a:r>
            <a:r>
              <a:rPr lang="de-DE" sz="1000" kern="1200" noProof="0" dirty="0">
                <a:solidFill>
                  <a:schemeClr val="tx1"/>
                </a:solidFill>
                <a:effectLst/>
                <a:latin typeface="Arial"/>
                <a:ea typeface="+mn-ea"/>
                <a:cs typeface="+mn-cs"/>
                <a:hlinkClick r:id="rId2"/>
              </a:rPr>
              <a:t>http://global.sap.com/corporate-de/legal/copyright/index.epx</a:t>
            </a:r>
            <a:r>
              <a:rPr lang="de-DE" sz="1000" kern="1200" noProof="0" dirty="0">
                <a:solidFill>
                  <a:schemeClr val="tx1"/>
                </a:solidFill>
                <a:effectLst/>
                <a:latin typeface="Arial"/>
                <a:ea typeface="+mn-ea"/>
                <a:cs typeface="+mn-cs"/>
              </a:rPr>
              <a:t>.</a:t>
            </a:r>
          </a:p>
          <a:p>
            <a:pPr>
              <a:spcBef>
                <a:spcPts val="1200"/>
              </a:spcBef>
            </a:pPr>
            <a:r>
              <a:rPr lang="de-DE" sz="1000" kern="1200" noProof="0" dirty="0">
                <a:solidFill>
                  <a:schemeClr val="tx1"/>
                </a:solidFill>
                <a:effectLst/>
                <a:latin typeface="Arial"/>
                <a:ea typeface="+mn-ea"/>
                <a:cs typeface="+mn-cs"/>
              </a:rPr>
              <a:t>Die von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deren Vertriebsfirmen angebotenen Softwareprodukte können Softwarekomponenten auch anderer Softwarehersteller enthalten.</a:t>
            </a:r>
          </a:p>
          <a:p>
            <a:pPr>
              <a:spcBef>
                <a:spcPts val="1200"/>
              </a:spcBef>
            </a:pPr>
            <a:r>
              <a:rPr lang="de-DE" sz="1000" kern="1200" noProof="0" dirty="0">
                <a:solidFill>
                  <a:schemeClr val="tx1"/>
                </a:solidFill>
                <a:effectLst/>
                <a:latin typeface="Arial"/>
                <a:ea typeface="+mn-ea"/>
                <a:cs typeface="+mn-cs"/>
              </a:rPr>
              <a:t>Produkte können länderspezifische Unterschiede aufweisen.</a:t>
            </a:r>
          </a:p>
          <a:p>
            <a:pPr>
              <a:spcBef>
                <a:spcPts val="1200"/>
              </a:spcBef>
            </a:pPr>
            <a:r>
              <a:rPr lang="de-DE" sz="1000" kern="1200" noProof="0" dirty="0">
                <a:solidFill>
                  <a:schemeClr val="tx1"/>
                </a:solidFill>
                <a:effectLst/>
                <a:latin typeface="Arial"/>
                <a:ea typeface="+mn-ea"/>
                <a:cs typeface="+mn-cs"/>
              </a:rPr>
              <a:t>Die vorliegenden Unterlagen werden von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einem SAP-Konzernunternehmen bereitgestellt und dienen ausschließlich zu Informations-zwecken. Die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 Konzernunternehmen übernehmen keinerlei Haftung oder Gewährleistung für Fehler oder Unvollständigkeiten in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dieser Publikation. Die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de-DE" sz="1000" kern="1200" noProof="0" dirty="0">
                <a:solidFill>
                  <a:schemeClr val="tx1"/>
                </a:solidFill>
                <a:effectLst/>
                <a:latin typeface="Arial"/>
                <a:ea typeface="+mn-ea"/>
                <a:cs typeface="+mn-cs"/>
              </a:rPr>
              <a:t>Insbesondere sind die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 Konzernunternehmen in keiner Weise verpflichtet, in dieser Publikation oder einer zugehörigen Präsentation dargestellte Geschäftsabläufe zu verfolgen oder hierin wiedergegebene Funktionen zu entwickeln oder zu veröffentlichen. Diese Publikation oder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eine zugehörige Präsentation, die Strategie und etwaige künftige Entwicklungen, Produkte und/oder Plattformen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ihrer Konzern-</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unternehmen können von der </a:t>
            </a:r>
            <a:r>
              <a:rPr lang="en-US" sz="1000" kern="1200" dirty="0">
                <a:solidFill>
                  <a:schemeClr val="tx1"/>
                </a:solidFill>
                <a:latin typeface="Arial"/>
                <a:ea typeface="Arial Unicode MS" panose="020B0604020202020204" pitchFamily="34" charset="-128"/>
                <a:cs typeface="+mn-cs"/>
              </a:rPr>
              <a:t>SAP SE </a:t>
            </a:r>
            <a:r>
              <a:rPr lang="de-DE" sz="1000" kern="1200" noProof="0" dirty="0">
                <a:solidFill>
                  <a:schemeClr val="tx1"/>
                </a:solidFill>
                <a:effectLst/>
                <a:latin typeface="Arial"/>
                <a:ea typeface="+mn-ea"/>
                <a:cs typeface="+mn-cs"/>
              </a:rPr>
              <a:t>oder ihren Konzernunternehmen jederzeit und ohne Angabe von Gründen unangekündigt geändert werden.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die tatsächlichen Ergebnisse von den Erwartungen abweichen können. Die vorausschauenden Aussagen geben die Sicht zu dem Zeitpunkt wieder, </a:t>
            </a:r>
            <a:br>
              <a:rPr lang="de-DE" sz="1000" kern="1200" noProof="0" dirty="0">
                <a:solidFill>
                  <a:schemeClr val="tx1"/>
                </a:solidFill>
                <a:effectLst/>
                <a:latin typeface="Arial"/>
                <a:ea typeface="+mn-ea"/>
                <a:cs typeface="+mn-cs"/>
              </a:rPr>
            </a:br>
            <a:r>
              <a:rPr lang="de-DE" sz="1000" kern="1200" noProof="0" dirty="0">
                <a:solidFill>
                  <a:schemeClr val="tx1"/>
                </a:solidFill>
                <a:effectLst/>
                <a:latin typeface="Arial"/>
                <a:ea typeface="+mn-ea"/>
                <a:cs typeface="+mn-cs"/>
              </a:rPr>
              <a:t>zu dem sie getätigt wurden. Dem Leser wird empfohlen, diesen Aussagen kein übertriebenes Vertrauen zu schenken und sich bei Kaufentscheidungen nicht auf sie zu stützen.</a:t>
            </a:r>
          </a:p>
        </p:txBody>
      </p:sp>
    </p:spTree>
    <p:extLst>
      <p:ext uri="{BB962C8B-B14F-4D97-AF65-F5344CB8AC3E}">
        <p14:creationId xmlns:p14="http://schemas.microsoft.com/office/powerpoint/2010/main" val="12546653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a:spcBef>
                <a:spcPct val="50000"/>
              </a:spcBef>
              <a:buClr>
                <a:srgbClr val="F0AB00"/>
              </a:buClr>
              <a:buSzPct val="80000"/>
            </a:pPr>
            <a:endParaRPr lang="en-US" kern="0" dirty="0">
              <a:solidFill>
                <a:srgbClr val="000000"/>
              </a:solidFill>
              <a:latin typeface="Aria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a:spcBef>
                <a:spcPct val="50000"/>
              </a:spcBef>
              <a:buClr>
                <a:srgbClr val="F0AB00"/>
              </a:buClr>
              <a:buSzPct val="80000"/>
            </a:pPr>
            <a:endParaRPr lang="en-US" sz="1600" kern="0" dirty="0">
              <a:solidFill>
                <a:srgbClr val="000000"/>
              </a:solidFill>
              <a:latin typeface="Aria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2013</a:t>
            </a:r>
          </a:p>
        </p:txBody>
      </p:sp>
      <p:pic>
        <p:nvPicPr>
          <p:cNvPr id="8" name="Picture 7" descr="Ariba_logo_horiz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79068"/>
            <a:ext cx="2571749" cy="493672"/>
          </a:xfrm>
          <a:prstGeom prst="rect">
            <a:avLst/>
          </a:prstGeom>
        </p:spPr>
      </p:pic>
    </p:spTree>
    <p:extLst>
      <p:ext uri="{BB962C8B-B14F-4D97-AF65-F5344CB8AC3E}">
        <p14:creationId xmlns:p14="http://schemas.microsoft.com/office/powerpoint/2010/main" val="13960426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Road map: blank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a:t>Insert page title</a:t>
            </a:r>
            <a:endParaRPr lang="en-US" dirty="0"/>
          </a:p>
        </p:txBody>
      </p:sp>
      <p:sp>
        <p:nvSpPr>
          <p:cNvPr id="5" name="Content Placeholder 5"/>
          <p:cNvSpPr>
            <a:spLocks noGrp="1"/>
          </p:cNvSpPr>
          <p:nvPr>
            <p:ph sz="quarter" idx="10" hasCustomPrompt="1"/>
          </p:nvPr>
        </p:nvSpPr>
        <p:spPr>
          <a:xfrm>
            <a:off x="0" y="6086475"/>
            <a:ext cx="9144000" cy="252000"/>
          </a:xfrm>
          <a:solidFill>
            <a:schemeClr val="accent1"/>
          </a:solidFill>
          <a:ln w="9525">
            <a:noFill/>
            <a:round/>
            <a:headEnd/>
            <a:tailEnd/>
          </a:ln>
        </p:spPr>
        <p:txBody>
          <a:bodyPr vert="horz" lIns="0" tIns="0" rIns="0" bIns="0" rtlCol="0" anchor="ctr" anchorCtr="0">
            <a:noAutofit/>
          </a:bodyPr>
          <a:lstStyle>
            <a:lvl1pPr marL="0" algn="ctr" defTabSz="898486" rtl="0" eaLnBrk="1" latinLnBrk="0" hangingPunct="1">
              <a:defRPr lang="en-US" sz="1200" b="1" kern="1200" baseline="0" noProof="0" dirty="0" smtClean="0">
                <a:solidFill>
                  <a:schemeClr val="tx1"/>
                </a:solidFill>
                <a:latin typeface="Arial"/>
                <a:ea typeface="+mn-ea"/>
                <a:cs typeface="+mn-cs"/>
              </a:defRPr>
            </a:lvl1pPr>
            <a:lvl2pPr algn="ctr">
              <a:defRPr/>
            </a:lvl2pPr>
            <a:lvl3pPr algn="ctr">
              <a:defRPr/>
            </a:lvl3pPr>
            <a:lvl4pPr algn="ctr">
              <a:defRPr/>
            </a:lvl4pPr>
            <a:lvl5pPr algn="ctr">
              <a:buNone/>
              <a:defRPr/>
            </a:lvl5pPr>
          </a:lstStyle>
          <a:p>
            <a:pPr marL="0" marR="0" lvl="0" indent="0" algn="ctr" defTabSz="898486" rtl="0" eaLnBrk="1" fontAlgn="base" latinLnBrk="0" hangingPunct="1">
              <a:lnSpc>
                <a:spcPct val="100000"/>
              </a:lnSpc>
              <a:spcBef>
                <a:spcPts val="1593"/>
              </a:spcBef>
              <a:spcAft>
                <a:spcPct val="0"/>
              </a:spcAft>
              <a:buClr>
                <a:schemeClr val="accent1"/>
              </a:buClr>
              <a:buSzPct val="80000"/>
              <a:buFontTx/>
              <a:buNone/>
              <a:tabLst/>
            </a:pPr>
            <a:r>
              <a:rPr lang="en-US" dirty="0"/>
              <a:t>Add Solution today / Planned innovations or Future direction</a:t>
            </a:r>
          </a:p>
        </p:txBody>
      </p:sp>
    </p:spTree>
    <p:extLst>
      <p:ext uri="{BB962C8B-B14F-4D97-AF65-F5344CB8AC3E}">
        <p14:creationId xmlns:p14="http://schemas.microsoft.com/office/powerpoint/2010/main" val="2930505013"/>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Roadmap - Solution Enhancements - Solution En.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17" name="Text Placeholder 12"/>
          <p:cNvSpPr>
            <a:spLocks noGrp="1"/>
          </p:cNvSpPr>
          <p:nvPr>
            <p:ph type="body" sz="quarter" idx="11" hasCustomPrompt="1"/>
          </p:nvPr>
        </p:nvSpPr>
        <p:spPr>
          <a:xfrm>
            <a:off x="324008" y="1952713"/>
            <a:ext cx="2538823" cy="3846432"/>
          </a:xfrm>
        </p:spPr>
        <p:txBody>
          <a:bodyPr tIns="107887"/>
          <a:lstStyle>
            <a:lvl1pPr marL="179810" indent="-179810">
              <a:lnSpc>
                <a:spcPct val="100000"/>
              </a:lnSpc>
              <a:spcBef>
                <a:spcPts val="400"/>
              </a:spcBef>
              <a:buSzPct val="100000"/>
              <a:buFont typeface="Wingdings" pitchFamily="2" charset="2"/>
              <a:buChar char=""/>
              <a:defRPr sz="1100" b="0"/>
            </a:lvl1pPr>
            <a:lvl2pPr marL="359623" indent="-179810">
              <a:spcBef>
                <a:spcPts val="400"/>
              </a:spcBef>
              <a:buClr>
                <a:schemeClr val="accent2"/>
              </a:buClr>
              <a:buSzPct val="100000"/>
              <a:buFont typeface="Arial" pitchFamily="34" charset="0"/>
              <a:buChar char="–"/>
              <a:defRPr sz="1100"/>
            </a:lvl2pPr>
            <a:lvl3pPr>
              <a:defRPr sz="1400"/>
            </a:lvl3pPr>
          </a:lstStyle>
          <a:p>
            <a:pPr lvl="0"/>
            <a:r>
              <a:rPr lang="en-US" dirty="0"/>
              <a:t>Add text</a:t>
            </a:r>
          </a:p>
          <a:p>
            <a:pPr lvl="1"/>
            <a:r>
              <a:rPr lang="en-US" dirty="0"/>
              <a:t>text</a:t>
            </a:r>
          </a:p>
        </p:txBody>
      </p:sp>
      <p:sp>
        <p:nvSpPr>
          <p:cNvPr id="18" name="Text Placeholder 17"/>
          <p:cNvSpPr>
            <a:spLocks noGrp="1"/>
          </p:cNvSpPr>
          <p:nvPr>
            <p:ph type="body" sz="quarter" idx="14" hasCustomPrompt="1"/>
          </p:nvPr>
        </p:nvSpPr>
        <p:spPr>
          <a:xfrm>
            <a:off x="5896720" y="1690687"/>
            <a:ext cx="2923430" cy="169277"/>
          </a:xfrm>
        </p:spPr>
        <p:txBody>
          <a:bodyPr wrap="square">
            <a:spAutoFit/>
          </a:bodyPr>
          <a:lstStyle>
            <a:lvl1pPr>
              <a:defRPr sz="1100" b="0">
                <a:solidFill>
                  <a:schemeClr val="accent2"/>
                </a:solidFill>
              </a:defRPr>
            </a:lvl1pPr>
          </a:lstStyle>
          <a:p>
            <a:pPr lvl="0"/>
            <a:r>
              <a:rPr lang="en-US" dirty="0"/>
              <a:t>Add text</a:t>
            </a:r>
          </a:p>
        </p:txBody>
      </p:sp>
      <p:sp>
        <p:nvSpPr>
          <p:cNvPr id="11" name="Text Placeholder 12"/>
          <p:cNvSpPr>
            <a:spLocks noGrp="1"/>
          </p:cNvSpPr>
          <p:nvPr>
            <p:ph type="body" sz="quarter" idx="15" hasCustomPrompt="1"/>
          </p:nvPr>
        </p:nvSpPr>
        <p:spPr>
          <a:xfrm>
            <a:off x="3048313" y="1952713"/>
            <a:ext cx="2538823" cy="3846432"/>
          </a:xfrm>
        </p:spPr>
        <p:txBody>
          <a:bodyPr tIns="107887"/>
          <a:lstStyle>
            <a:lvl1pPr marL="179810" indent="-179810">
              <a:lnSpc>
                <a:spcPct val="100000"/>
              </a:lnSpc>
              <a:spcBef>
                <a:spcPts val="400"/>
              </a:spcBef>
              <a:buSzPct val="100000"/>
              <a:buFont typeface="Wingdings" pitchFamily="2" charset="2"/>
              <a:buChar char=""/>
              <a:defRPr sz="1100" b="0"/>
            </a:lvl1pPr>
            <a:lvl2pPr marL="359623" indent="-179810">
              <a:spcBef>
                <a:spcPts val="400"/>
              </a:spcBef>
              <a:buClr>
                <a:schemeClr val="accent2"/>
              </a:buClr>
              <a:buSzPct val="100000"/>
              <a:buFont typeface="Arial" pitchFamily="34" charset="0"/>
              <a:buChar char="–"/>
              <a:defRPr sz="1100"/>
            </a:lvl2pPr>
            <a:lvl3pPr>
              <a:defRPr sz="1400"/>
            </a:lvl3pPr>
          </a:lstStyle>
          <a:p>
            <a:pPr lvl="0"/>
            <a:r>
              <a:rPr lang="en-US" dirty="0"/>
              <a:t>Add text</a:t>
            </a:r>
          </a:p>
          <a:p>
            <a:pPr lvl="1"/>
            <a:r>
              <a:rPr lang="en-US" dirty="0"/>
              <a:t>text</a:t>
            </a:r>
          </a:p>
        </p:txBody>
      </p:sp>
      <p:sp>
        <p:nvSpPr>
          <p:cNvPr id="19" name="Content Placeholder 5"/>
          <p:cNvSpPr>
            <a:spLocks noGrp="1"/>
          </p:cNvSpPr>
          <p:nvPr>
            <p:ph sz="quarter" idx="10" hasCustomPrompt="1"/>
          </p:nvPr>
        </p:nvSpPr>
        <p:spPr>
          <a:xfrm>
            <a:off x="0" y="6086476"/>
            <a:ext cx="9144000" cy="252000"/>
          </a:xfrm>
          <a:solidFill>
            <a:schemeClr val="accent1"/>
          </a:solidFill>
          <a:ln w="9525">
            <a:noFill/>
            <a:round/>
            <a:headEnd/>
            <a:tailEnd/>
          </a:ln>
        </p:spPr>
        <p:txBody>
          <a:bodyPr vert="horz" lIns="0" tIns="0" rIns="0" bIns="0" rtlCol="0" anchor="ctr" anchorCtr="0">
            <a:noAutofit/>
          </a:bodyPr>
          <a:lstStyle>
            <a:lvl1pPr marL="0" marR="0" indent="0" algn="ctr" defTabSz="913445" rtl="0" eaLnBrk="1" fontAlgn="base" latinLnBrk="0" hangingPunct="1">
              <a:lnSpc>
                <a:spcPct val="100000"/>
              </a:lnSpc>
              <a:spcBef>
                <a:spcPts val="1619"/>
              </a:spcBef>
              <a:spcAft>
                <a:spcPct val="0"/>
              </a:spcAft>
              <a:buClr>
                <a:schemeClr val="accent1"/>
              </a:buClr>
              <a:buSzPct val="80000"/>
              <a:buFontTx/>
              <a:buNone/>
              <a:tabLst/>
              <a:defRPr lang="en-US" sz="1100" b="1" kern="1200" baseline="0" noProof="0" dirty="0" smtClean="0">
                <a:solidFill>
                  <a:schemeClr val="tx1"/>
                </a:solidFill>
                <a:latin typeface="Arial"/>
                <a:ea typeface="+mn-ea"/>
                <a:cs typeface="+mn-cs"/>
              </a:defRPr>
            </a:lvl1pPr>
            <a:lvl2pPr algn="ctr">
              <a:defRPr/>
            </a:lvl2pPr>
            <a:lvl3pPr algn="ctr">
              <a:defRPr/>
            </a:lvl3pPr>
            <a:lvl4pPr algn="ctr">
              <a:defRPr/>
            </a:lvl4pPr>
            <a:lvl5pPr algn="ctr">
              <a:buNone/>
              <a:defRPr/>
            </a:lvl5pPr>
          </a:lstStyle>
          <a:p>
            <a:pPr marL="0" marR="0" lvl="0" indent="0" algn="ctr" defTabSz="913445" rtl="0" eaLnBrk="1" fontAlgn="base" latinLnBrk="0" hangingPunct="1">
              <a:lnSpc>
                <a:spcPct val="100000"/>
              </a:lnSpc>
              <a:spcBef>
                <a:spcPts val="1619"/>
              </a:spcBef>
              <a:spcAft>
                <a:spcPct val="0"/>
              </a:spcAft>
              <a:buClr>
                <a:schemeClr val="accent1"/>
              </a:buClr>
              <a:buSzPct val="80000"/>
              <a:buFontTx/>
              <a:buNone/>
              <a:tabLst/>
            </a:pPr>
            <a:r>
              <a:rPr lang="en-US" dirty="0"/>
              <a:t>Add Solution today / Planned innovations or Future direction</a:t>
            </a:r>
          </a:p>
        </p:txBody>
      </p:sp>
    </p:spTree>
    <p:extLst>
      <p:ext uri="{BB962C8B-B14F-4D97-AF65-F5344CB8AC3E}">
        <p14:creationId xmlns:p14="http://schemas.microsoft.com/office/powerpoint/2010/main" val="8868440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Tree>
    <p:extLst>
      <p:ext uri="{BB962C8B-B14F-4D97-AF65-F5344CB8AC3E}">
        <p14:creationId xmlns:p14="http://schemas.microsoft.com/office/powerpoint/2010/main" val="31553114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4770615" y="1620000"/>
            <a:ext cx="3994960" cy="4716000"/>
          </a:xfrm>
          <a:noFill/>
        </p:spPr>
        <p:txBody>
          <a:bodyPr vert="horz" lIns="0" tIns="1512000" rIns="0" bIns="0" rtlCol="0" anchor="t" anchorCtr="0">
            <a:noAutofit/>
          </a:bodyPr>
          <a:lstStyle>
            <a:lvl1pPr marL="0" indent="0" algn="ctr" defTabSz="816201" rtl="0" eaLnBrk="1" latinLnBrk="0" hangingPunct="1">
              <a:spcBef>
                <a:spcPts val="1446"/>
              </a:spcBef>
              <a:buClr>
                <a:schemeClr val="accent1"/>
              </a:buClr>
              <a:buSzPct val="80000"/>
              <a:buFontTx/>
              <a:buNone/>
              <a:defRPr lang="de-DE" sz="12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377901" y="1620000"/>
            <a:ext cx="399496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377902" y="504000"/>
            <a:ext cx="8387673"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05913212"/>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3674">
          <p15:clr>
            <a:srgbClr val="FBAE40"/>
          </p15:clr>
        </p15:guide>
        <p15:guide id="4" pos="4008">
          <p15:clr>
            <a:srgbClr val="FBAE40"/>
          </p15:clr>
        </p15:guide>
        <p15:guide id="5" pos="7364">
          <p15:clr>
            <a:srgbClr val="FBAE40"/>
          </p15:clr>
        </p15:guide>
        <p15:guide id="6" orient="horz" pos="317">
          <p15:clr>
            <a:srgbClr val="FBAE40"/>
          </p15:clr>
        </p15:guide>
        <p15:guide id="7" orient="horz" pos="551">
          <p15:clr>
            <a:srgbClr val="FBAE40"/>
          </p15:clr>
        </p15:guide>
        <p15:guide id="8" orient="horz" pos="399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Header with bulleted list">
    <p:spTree>
      <p:nvGrpSpPr>
        <p:cNvPr id="1" name=""/>
        <p:cNvGrpSpPr/>
        <p:nvPr/>
      </p:nvGrpSpPr>
      <p:grpSpPr>
        <a:xfrm>
          <a:off x="0" y="0"/>
          <a:ext cx="0" cy="0"/>
          <a:chOff x="0" y="0"/>
          <a:chExt cx="0" cy="0"/>
        </a:xfrm>
      </p:grpSpPr>
      <p:sp>
        <p:nvSpPr>
          <p:cNvPr id="10" name="Text Placeholder 4"/>
          <p:cNvSpPr>
            <a:spLocks noGrp="1"/>
          </p:cNvSpPr>
          <p:nvPr>
            <p:ph type="body" sz="quarter" idx="10" hasCustomPrompt="1"/>
          </p:nvPr>
        </p:nvSpPr>
        <p:spPr>
          <a:xfrm>
            <a:off x="411164" y="1633729"/>
            <a:ext cx="8351521" cy="4427221"/>
          </a:xfrm>
          <a:prstGeom prst="rect">
            <a:avLst/>
          </a:prstGeom>
        </p:spPr>
        <p:txBody>
          <a:bodyPr lIns="137160">
            <a:normAutofit/>
          </a:bodyPr>
          <a:lstStyle>
            <a:lvl1pPr algn="l">
              <a:lnSpc>
                <a:spcPct val="120000"/>
              </a:lnSpc>
              <a:spcAft>
                <a:spcPts val="600"/>
              </a:spcAft>
              <a:defRPr sz="1600" b="1" i="0">
                <a:latin typeface="Cambria" charset="0"/>
                <a:ea typeface="Cambria" charset="0"/>
                <a:cs typeface="Cambria" charset="0"/>
              </a:defRPr>
            </a:lvl1pPr>
            <a:lvl2pPr marL="228594" indent="-228594" algn="l">
              <a:lnSpc>
                <a:spcPct val="120000"/>
              </a:lnSpc>
              <a:spcAft>
                <a:spcPts val="600"/>
              </a:spcAft>
              <a:buFont typeface="Arial" panose="020B0604020202020204" pitchFamily="34" charset="0"/>
              <a:buChar char="•"/>
              <a:defRPr sz="1600"/>
            </a:lvl2pPr>
            <a:lvl3pPr marL="457189" indent="-228594" algn="l">
              <a:lnSpc>
                <a:spcPct val="120000"/>
              </a:lnSpc>
              <a:spcAft>
                <a:spcPts val="600"/>
              </a:spcAft>
              <a:buFont typeface="Arial" panose="020B0604020202020204" pitchFamily="34" charset="0"/>
              <a:buChar char="•"/>
              <a:defRPr sz="1600"/>
            </a:lvl3pPr>
            <a:lvl4pPr marL="685783" indent="-228594" algn="l">
              <a:lnSpc>
                <a:spcPct val="120000"/>
              </a:lnSpc>
              <a:spcAft>
                <a:spcPts val="600"/>
              </a:spcAft>
              <a:buFont typeface="Arial" panose="020B0604020202020204" pitchFamily="34" charset="0"/>
              <a:buChar char="•"/>
              <a:defRPr sz="1600"/>
            </a:lvl4pPr>
            <a:lvl5pPr marL="914378" indent="-228594" algn="l">
              <a:lnSpc>
                <a:spcPct val="120000"/>
              </a:lnSpc>
              <a:spcAft>
                <a:spcPts val="600"/>
              </a:spcAft>
              <a:buFont typeface="Arial" panose="020B0604020202020204" pitchFamily="34" charset="0"/>
              <a:buChar char="•"/>
              <a:defRPr sz="1600"/>
            </a:lvl5pPr>
            <a:lvl6pPr marL="1142972" indent="-228594">
              <a:lnSpc>
                <a:spcPct val="120000"/>
              </a:lnSpc>
              <a:spcAft>
                <a:spcPts val="600"/>
              </a:spcAft>
              <a:buFont typeface="Arial" panose="020B0604020202020204" pitchFamily="34" charset="0"/>
              <a:buChar char="•"/>
              <a:defRPr sz="1600"/>
            </a:lvl6pPr>
            <a:lvl7pPr marL="1371566" indent="-228594">
              <a:lnSpc>
                <a:spcPct val="120000"/>
              </a:lnSpc>
              <a:spcAft>
                <a:spcPts val="600"/>
              </a:spcAft>
              <a:buFont typeface="Arial" panose="020B0604020202020204" pitchFamily="34" charset="0"/>
              <a:buChar char="•"/>
              <a:defRPr sz="1600"/>
            </a:lvl7pPr>
            <a:lvl8pPr marL="1600160" indent="-228594">
              <a:lnSpc>
                <a:spcPct val="120000"/>
              </a:lnSpc>
              <a:spcBef>
                <a:spcPts val="0"/>
              </a:spcBef>
              <a:spcAft>
                <a:spcPts val="600"/>
              </a:spcAft>
              <a:buFont typeface="Arial" panose="020B0604020202020204" pitchFamily="34" charset="0"/>
              <a:buChar char="•"/>
              <a:defRPr sz="1600"/>
            </a:lvl8pPr>
            <a:lvl9pPr marL="1828754" indent="-228594">
              <a:lnSpc>
                <a:spcPct val="120000"/>
              </a:lnSpc>
              <a:buFont typeface="Courier New" charset="0"/>
              <a:buChar char="o"/>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 Eighth level</a:t>
            </a:r>
          </a:p>
          <a:p>
            <a:pPr lvl="8"/>
            <a:endParaRPr lang="en-US"/>
          </a:p>
        </p:txBody>
      </p:sp>
      <p:sp>
        <p:nvSpPr>
          <p:cNvPr id="4" name="Title 1"/>
          <p:cNvSpPr>
            <a:spLocks noGrp="1"/>
          </p:cNvSpPr>
          <p:nvPr>
            <p:ph type="ctrTitle" hasCustomPrompt="1"/>
          </p:nvPr>
        </p:nvSpPr>
        <p:spPr>
          <a:xfrm>
            <a:off x="411480" y="414529"/>
            <a:ext cx="6858000" cy="659635"/>
          </a:xfrm>
          <a:prstGeom prst="rect">
            <a:avLst/>
          </a:prstGeom>
        </p:spPr>
        <p:txBody>
          <a:bodyPr>
            <a:noAutofit/>
          </a:bodyPr>
          <a:lstStyle>
            <a:lvl1pPr>
              <a:defRPr b="0" i="0">
                <a:latin typeface="+mj-lt"/>
                <a:cs typeface="Arial Black" panose="020B0A04020102020204" pitchFamily="34" charset="0"/>
              </a:defRPr>
            </a:lvl1pPr>
          </a:lstStyle>
          <a:p>
            <a:r>
              <a:rPr lang="en-US"/>
              <a:t>Click to edit master title style</a:t>
            </a:r>
            <a:br>
              <a:rPr lang="en-US"/>
            </a:br>
            <a:endParaRPr lang="en-US"/>
          </a:p>
        </p:txBody>
      </p:sp>
    </p:spTree>
    <p:extLst>
      <p:ext uri="{BB962C8B-B14F-4D97-AF65-F5344CB8AC3E}">
        <p14:creationId xmlns:p14="http://schemas.microsoft.com/office/powerpoint/2010/main" val="872818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theme" Target="../theme/theme4.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28489"/>
            <a:ext cx="3387713" cy="138499"/>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900" noProof="0" dirty="0">
                <a:solidFill>
                  <a:schemeClr val="bg1"/>
                </a:solidFill>
              </a:rPr>
              <a:t>2016 SAP SE or an SAP affiliate company. All rights reserved.</a:t>
            </a:r>
          </a:p>
        </p:txBody>
      </p:sp>
      <p:sp>
        <p:nvSpPr>
          <p:cNvPr id="34" name="TextBox 33"/>
          <p:cNvSpPr txBox="1"/>
          <p:nvPr/>
        </p:nvSpPr>
        <p:spPr bwMode="black">
          <a:xfrm>
            <a:off x="8609557" y="6628489"/>
            <a:ext cx="213768" cy="138499"/>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900" baseline="0" noProof="0" smtClean="0">
                <a:solidFill>
                  <a:schemeClr val="bg1"/>
                </a:solidFill>
              </a:rPr>
              <a:pPr marL="93663" indent="-93663" algn="r">
                <a:buClr>
                  <a:schemeClr val="accent2"/>
                </a:buClr>
                <a:buFont typeface="Arial" pitchFamily="34" charset="0"/>
                <a:buNone/>
              </a:pPr>
              <a:t>‹#›</a:t>
            </a:fld>
            <a:endParaRPr lang="en-US" sz="900" noProof="0" dirty="0">
              <a:solidFill>
                <a:schemeClr val="bg1"/>
              </a:solidFill>
            </a:endParaRPr>
          </a:p>
        </p:txBody>
      </p:sp>
      <p:sp>
        <p:nvSpPr>
          <p:cNvPr id="12" name="Round Same Side Corner Rectangle 11"/>
          <p:cNvSpPr/>
          <p:nvPr/>
        </p:nvSpPr>
        <p:spPr bwMode="gray">
          <a:xfrm>
            <a:off x="7039897" y="112456"/>
            <a:ext cx="1780103" cy="423087"/>
          </a:xfrm>
          <a:prstGeom prst="round2SameRect">
            <a:avLst>
              <a:gd name="adj1" fmla="val 0"/>
              <a:gd name="adj2" fmla="val 3235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Information_Classification"/>
          <p:cNvSpPr txBox="1"/>
          <p:nvPr userDrawn="1"/>
        </p:nvSpPr>
        <p:spPr>
          <a:xfrm>
            <a:off x="7720674" y="6620293"/>
            <a:ext cx="1905000" cy="138499"/>
          </a:xfrm>
          <a:prstGeom prst="rect">
            <a:avLst/>
          </a:prstGeom>
          <a:noFill/>
        </p:spPr>
        <p:txBody>
          <a:bodyPr vert="horz" wrap="square" lIns="0" tIns="0" rIns="0" bIns="0" rtlCol="0">
            <a:spAutoFit/>
          </a:bodyPr>
          <a:lstStyle/>
          <a:p>
            <a:pPr algn="l" fontAlgn="base">
              <a:spcBef>
                <a:spcPts val="600"/>
              </a:spcBef>
              <a:spcAft>
                <a:spcPct val="0"/>
              </a:spcAft>
              <a:buClr>
                <a:srgbClr val="F0AB00"/>
              </a:buClr>
              <a:buSzPct val="80000"/>
            </a:pPr>
            <a:r>
              <a:rPr kumimoji="0" lang="en-US" sz="900" b="0" i="0" u="none" kern="0" baseline="0" dirty="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Customer</a:t>
            </a:r>
          </a:p>
        </p:txBody>
      </p:sp>
    </p:spTree>
    <p:extLst>
      <p:ext uri="{BB962C8B-B14F-4D97-AF65-F5344CB8AC3E}">
        <p14:creationId xmlns:p14="http://schemas.microsoft.com/office/powerpoint/2010/main" val="428059212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4" r:id="rId6"/>
    <p:sldLayoutId id="2147483745" r:id="rId7"/>
    <p:sldLayoutId id="2147483746" r:id="rId8"/>
    <p:sldLayoutId id="2147483747" r:id="rId9"/>
    <p:sldLayoutId id="2147483761"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2" r:id="rId24"/>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tx1"/>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tx1"/>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latin typeface="Arial" charset="0"/>
              <a:ea typeface="Arial Unicode MS" pitchFamily="34" charset="-128"/>
              <a:cs typeface="Arial Unicode MS" pitchFamily="34" charset="-128"/>
            </a:endParaRPr>
          </a:p>
        </p:txBody>
      </p:sp>
      <p:sp>
        <p:nvSpPr>
          <p:cNvPr id="20" name="TextBox 19"/>
          <p:cNvSpPr txBox="1"/>
          <p:nvPr userDrawn="1"/>
        </p:nvSpPr>
        <p:spPr bwMode="black">
          <a:xfrm>
            <a:off x="324000" y="6636183"/>
            <a:ext cx="2507665" cy="123111"/>
          </a:xfrm>
          <a:prstGeom prst="rect">
            <a:avLst/>
          </a:prstGeom>
          <a:noFill/>
        </p:spPr>
        <p:txBody>
          <a:bodyPr wrap="none" lIns="72000" tIns="0" rIns="0" bIns="0" rtlCol="0">
            <a:spAutoFit/>
          </a:bodyPr>
          <a:lstStyle/>
          <a:p>
            <a:pPr marL="133350" indent="-133350" fontAlgn="base">
              <a:spcBef>
                <a:spcPct val="0"/>
              </a:spcBef>
              <a:spcAft>
                <a:spcPct val="0"/>
              </a:spcAft>
              <a:buClr>
                <a:srgbClr val="FFFFFF"/>
              </a:buClr>
              <a:buFont typeface="Arial" pitchFamily="34" charset="0"/>
              <a:buChar char="©"/>
            </a:pPr>
            <a:r>
              <a:rPr lang="en-US" sz="800" dirty="0">
                <a:solidFill>
                  <a:srgbClr val="FFFFFF"/>
                </a:solidFill>
                <a:latin typeface="Arial" charset="0"/>
              </a:rPr>
              <a:t>2014 Ariba - an SAP company. All rights reserved.</a:t>
            </a:r>
          </a:p>
        </p:txBody>
      </p:sp>
      <p:sp>
        <p:nvSpPr>
          <p:cNvPr id="21" name="TextBox 20"/>
          <p:cNvSpPr txBox="1"/>
          <p:nvPr userDrawn="1"/>
        </p:nvSpPr>
        <p:spPr bwMode="black">
          <a:xfrm>
            <a:off x="8625588" y="6636183"/>
            <a:ext cx="197737" cy="123111"/>
          </a:xfrm>
          <a:prstGeom prst="rect">
            <a:avLst/>
          </a:prstGeom>
          <a:noFill/>
        </p:spPr>
        <p:txBody>
          <a:bodyPr wrap="none" lIns="0" tIns="0" rIns="72000" bIns="0" rtlCol="0">
            <a:spAutoFit/>
          </a:bodyPr>
          <a:lstStyle/>
          <a:p>
            <a:pPr marL="93663" indent="-93663" algn="r" fontAlgn="base">
              <a:spcBef>
                <a:spcPct val="0"/>
              </a:spcBef>
              <a:spcAft>
                <a:spcPct val="0"/>
              </a:spcAft>
              <a:buClr>
                <a:srgbClr val="666666"/>
              </a:buClr>
              <a:buFont typeface="Arial" pitchFamily="34" charset="0"/>
              <a:buNone/>
            </a:pPr>
            <a:fld id="{0BDC132A-5C91-4078-9777-31DA19A62E0A}" type="slidenum">
              <a:rPr lang="en-US" sz="800" smtClean="0">
                <a:solidFill>
                  <a:srgbClr val="FFFFFF"/>
                </a:solidFill>
                <a:latin typeface="Arial" charset="0"/>
              </a:rPr>
              <a:pPr marL="93663" indent="-93663" algn="r" fontAlgn="base">
                <a:spcBef>
                  <a:spcPct val="0"/>
                </a:spcBef>
                <a:spcAft>
                  <a:spcPct val="0"/>
                </a:spcAft>
                <a:buClr>
                  <a:srgbClr val="666666"/>
                </a:buClr>
                <a:buFont typeface="Arial" pitchFamily="34" charset="0"/>
                <a:buNone/>
              </a:pPr>
              <a:t>‹#›</a:t>
            </a:fld>
            <a:endParaRPr lang="en-US" sz="800" dirty="0">
              <a:solidFill>
                <a:srgbClr val="FFFFFF"/>
              </a:solidFill>
              <a:latin typeface="Arial" charset="0"/>
            </a:endParaRPr>
          </a:p>
        </p:txBody>
      </p:sp>
      <p:sp>
        <p:nvSpPr>
          <p:cNvPr id="10" name="Information_Classification"/>
          <p:cNvSpPr txBox="1"/>
          <p:nvPr userDrawn="1"/>
        </p:nvSpPr>
        <p:spPr>
          <a:xfrm>
            <a:off x="7720674" y="6620293"/>
            <a:ext cx="1905000" cy="138499"/>
          </a:xfrm>
          <a:prstGeom prst="rect">
            <a:avLst/>
          </a:prstGeom>
          <a:noFill/>
        </p:spPr>
        <p:txBody>
          <a:bodyPr vert="horz" wrap="square" lIns="0" tIns="0" rIns="0" bIns="0" rtlCol="0">
            <a:spAutoFit/>
          </a:bodyPr>
          <a:lstStyle/>
          <a:p>
            <a:pPr algn="l" fontAlgn="base">
              <a:spcBef>
                <a:spcPts val="600"/>
              </a:spcBef>
              <a:spcAft>
                <a:spcPct val="0"/>
              </a:spcAft>
              <a:buClr>
                <a:srgbClr val="F0AB00"/>
              </a:buClr>
              <a:buSzPct val="80000"/>
            </a:pPr>
            <a:r>
              <a:rPr kumimoji="0" lang="en-US" sz="900" b="0" i="0" u="none" kern="0" baseline="0" dirty="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Customer</a:t>
            </a:r>
          </a:p>
        </p:txBody>
      </p:sp>
    </p:spTree>
    <p:extLst>
      <p:ext uri="{BB962C8B-B14F-4D97-AF65-F5344CB8AC3E}">
        <p14:creationId xmlns:p14="http://schemas.microsoft.com/office/powerpoint/2010/main" val="272610100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28489"/>
            <a:ext cx="3387713" cy="138499"/>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900" noProof="0" dirty="0">
                <a:solidFill>
                  <a:schemeClr val="bg1"/>
                </a:solidFill>
              </a:rPr>
              <a:t>2016 SAP SE or an SAP affiliate company. All rights reserved.</a:t>
            </a:r>
          </a:p>
        </p:txBody>
      </p:sp>
      <p:sp>
        <p:nvSpPr>
          <p:cNvPr id="34" name="TextBox 33"/>
          <p:cNvSpPr txBox="1"/>
          <p:nvPr/>
        </p:nvSpPr>
        <p:spPr bwMode="black">
          <a:xfrm>
            <a:off x="8609557" y="6628489"/>
            <a:ext cx="213768" cy="138499"/>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900" baseline="0" noProof="0" smtClean="0">
                <a:solidFill>
                  <a:schemeClr val="bg1"/>
                </a:solidFill>
              </a:rPr>
              <a:pPr marL="93663" indent="-93663" algn="r">
                <a:buClr>
                  <a:schemeClr val="accent2"/>
                </a:buClr>
                <a:buFont typeface="Arial" pitchFamily="34" charset="0"/>
                <a:buNone/>
              </a:pPr>
              <a:t>‹#›</a:t>
            </a:fld>
            <a:endParaRPr lang="en-US" sz="900" noProof="0" dirty="0">
              <a:solidFill>
                <a:schemeClr val="bg1"/>
              </a:solidFill>
            </a:endParaRPr>
          </a:p>
        </p:txBody>
      </p:sp>
      <p:sp>
        <p:nvSpPr>
          <p:cNvPr id="5" name="Information_Classification"/>
          <p:cNvSpPr txBox="1"/>
          <p:nvPr userDrawn="1"/>
        </p:nvSpPr>
        <p:spPr>
          <a:xfrm>
            <a:off x="7669874" y="6620293"/>
            <a:ext cx="1905000" cy="138499"/>
          </a:xfrm>
          <a:prstGeom prst="rect">
            <a:avLst/>
          </a:prstGeom>
          <a:noFill/>
        </p:spPr>
        <p:txBody>
          <a:bodyPr vert="horz" wrap="square" lIns="0" tIns="0" rIns="0" bIns="0" rtlCol="0">
            <a:spAutoFit/>
          </a:bodyPr>
          <a:lstStyle/>
          <a:p>
            <a:pPr algn="l" fontAlgn="base">
              <a:spcBef>
                <a:spcPts val="600"/>
              </a:spcBef>
              <a:spcAft>
                <a:spcPct val="0"/>
              </a:spcAft>
              <a:buClr>
                <a:srgbClr val="F0AB00"/>
              </a:buClr>
              <a:buSzPct val="80000"/>
            </a:pPr>
            <a:r>
              <a:rPr kumimoji="0" lang="en-US" sz="900" b="0" i="0" u="none" kern="0" baseline="0" dirty="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Customer</a:t>
            </a:r>
          </a:p>
        </p:txBody>
      </p:sp>
      <p:sp>
        <p:nvSpPr>
          <p:cNvPr id="12" name="Round Same Side Corner Rectangle 11"/>
          <p:cNvSpPr/>
          <p:nvPr/>
        </p:nvSpPr>
        <p:spPr bwMode="gray">
          <a:xfrm>
            <a:off x="7039897" y="112456"/>
            <a:ext cx="1780103" cy="423087"/>
          </a:xfrm>
          <a:prstGeom prst="round2SameRect">
            <a:avLst>
              <a:gd name="adj1" fmla="val 0"/>
              <a:gd name="adj2" fmla="val 3235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19292732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 id="2147483833" r:id="rId23"/>
    <p:sldLayoutId id="2147483834" r:id="rId24"/>
    <p:sldLayoutId id="2147483835" r:id="rId25"/>
    <p:sldLayoutId id="2147483836" r:id="rId26"/>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tx1"/>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tx1"/>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28489"/>
            <a:ext cx="3387713" cy="138499"/>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900" noProof="0" dirty="0">
                <a:solidFill>
                  <a:schemeClr val="bg1"/>
                </a:solidFill>
              </a:rPr>
              <a:t>2016 SAP SE or an SAP affiliate company. All rights reserved.</a:t>
            </a:r>
          </a:p>
        </p:txBody>
      </p:sp>
      <p:sp>
        <p:nvSpPr>
          <p:cNvPr id="34" name="TextBox 33"/>
          <p:cNvSpPr txBox="1"/>
          <p:nvPr/>
        </p:nvSpPr>
        <p:spPr bwMode="black">
          <a:xfrm>
            <a:off x="8609557" y="6628489"/>
            <a:ext cx="213768" cy="138499"/>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900" baseline="0" noProof="0" smtClean="0">
                <a:solidFill>
                  <a:schemeClr val="bg1"/>
                </a:solidFill>
              </a:rPr>
              <a:pPr marL="93663" indent="-93663" algn="r">
                <a:buClr>
                  <a:schemeClr val="accent2"/>
                </a:buClr>
                <a:buFont typeface="Arial" pitchFamily="34" charset="0"/>
                <a:buNone/>
              </a:pPr>
              <a:t>‹#›</a:t>
            </a:fld>
            <a:endParaRPr lang="en-US" sz="900" noProof="0" dirty="0">
              <a:solidFill>
                <a:schemeClr val="bg1"/>
              </a:solidFill>
            </a:endParaRPr>
          </a:p>
        </p:txBody>
      </p:sp>
      <p:sp>
        <p:nvSpPr>
          <p:cNvPr id="5" name="Information_Classification"/>
          <p:cNvSpPr txBox="1"/>
          <p:nvPr userDrawn="1"/>
        </p:nvSpPr>
        <p:spPr>
          <a:xfrm>
            <a:off x="7669874" y="6620293"/>
            <a:ext cx="1905000" cy="138499"/>
          </a:xfrm>
          <a:prstGeom prst="rect">
            <a:avLst/>
          </a:prstGeom>
          <a:noFill/>
        </p:spPr>
        <p:txBody>
          <a:bodyPr vert="horz" wrap="square" lIns="0" tIns="0" rIns="0" bIns="0" rtlCol="0">
            <a:spAutoFit/>
          </a:bodyPr>
          <a:lstStyle/>
          <a:p>
            <a:pPr algn="l" fontAlgn="base">
              <a:spcBef>
                <a:spcPts val="600"/>
              </a:spcBef>
              <a:spcAft>
                <a:spcPct val="0"/>
              </a:spcAft>
              <a:buClr>
                <a:srgbClr val="F0AB00"/>
              </a:buClr>
              <a:buSzPct val="80000"/>
            </a:pPr>
            <a:r>
              <a:rPr kumimoji="0" lang="en-US" sz="900" b="0" i="0" u="none" kern="0" baseline="0" dirty="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Customer</a:t>
            </a:r>
          </a:p>
        </p:txBody>
      </p:sp>
      <p:sp>
        <p:nvSpPr>
          <p:cNvPr id="12" name="Round Same Side Corner Rectangle 11"/>
          <p:cNvSpPr/>
          <p:nvPr/>
        </p:nvSpPr>
        <p:spPr bwMode="gray">
          <a:xfrm>
            <a:off x="7039897" y="112456"/>
            <a:ext cx="1780103" cy="423087"/>
          </a:xfrm>
          <a:prstGeom prst="round2SameRect">
            <a:avLst>
              <a:gd name="adj1" fmla="val 0"/>
              <a:gd name="adj2" fmla="val 3235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69387228"/>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 id="2147483889" r:id="rId18"/>
    <p:sldLayoutId id="2147483890" r:id="rId19"/>
    <p:sldLayoutId id="2147483891" r:id="rId20"/>
    <p:sldLayoutId id="2147483892" r:id="rId21"/>
    <p:sldLayoutId id="2147483893" r:id="rId22"/>
    <p:sldLayoutId id="2147483894" r:id="rId23"/>
    <p:sldLayoutId id="2147483895" r:id="rId24"/>
    <p:sldLayoutId id="2147483896" r:id="rId25"/>
    <p:sldLayoutId id="2147483897" r:id="rId26"/>
    <p:sldLayoutId id="2147483898" r:id="rId27"/>
    <p:sldLayoutId id="2147483899" r:id="rId28"/>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tx1"/>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tx1"/>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hemeOverride" Target="../theme/themeOverride1.xml"/><Relationship Id="rId6" Type="http://schemas.openxmlformats.org/officeDocument/2006/relationships/image" Target="../media/image8.jpg"/><Relationship Id="rId5" Type="http://schemas.openxmlformats.org/officeDocument/2006/relationships/image" Target="../media/image1.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0.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slide" Target="slide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pn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3800"/>
          <a:stretch/>
        </p:blipFill>
        <p:spPr>
          <a:xfrm>
            <a:off x="0" y="1"/>
            <a:ext cx="9182100" cy="6857999"/>
          </a:xfrm>
          <a:prstGeom prst="rect">
            <a:avLst/>
          </a:prstGeom>
        </p:spPr>
      </p:pic>
      <p:sp>
        <p:nvSpPr>
          <p:cNvPr id="11" name="Rectangle 10"/>
          <p:cNvSpPr/>
          <p:nvPr/>
        </p:nvSpPr>
        <p:spPr bwMode="gray">
          <a:xfrm>
            <a:off x="0" y="1379418"/>
            <a:ext cx="3905250" cy="1455785"/>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7" name="Title 6"/>
          <p:cNvSpPr>
            <a:spLocks noGrp="1"/>
          </p:cNvSpPr>
          <p:nvPr>
            <p:ph type="title"/>
          </p:nvPr>
        </p:nvSpPr>
        <p:spPr>
          <a:xfrm>
            <a:off x="96884" y="1379418"/>
            <a:ext cx="3514724" cy="1628625"/>
          </a:xfrm>
        </p:spPr>
        <p:txBody>
          <a:bodyPr/>
          <a:lstStyle/>
          <a:p>
            <a:pPr algn="ctr"/>
            <a:r>
              <a:rPr lang="en-US" sz="3200" dirty="0"/>
              <a:t>Ship Notice Training Guide (Batch Managed Materials)</a:t>
            </a:r>
            <a:br>
              <a:rPr lang="en-US" sz="3200" dirty="0"/>
            </a:br>
            <a:r>
              <a:rPr lang="en-US" sz="2800" dirty="0"/>
              <a:t>2023</a:t>
            </a:r>
            <a:endParaRPr lang="en-US" sz="2400"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3568" y="4714876"/>
            <a:ext cx="2100051" cy="409332"/>
          </a:xfrm>
          <a:prstGeom prst="rect">
            <a:avLst/>
          </a:prstGeom>
          <a:solidFill>
            <a:schemeClr val="bg1"/>
          </a:solidFill>
        </p:spPr>
      </p:pic>
      <p:pic>
        <p:nvPicPr>
          <p:cNvPr id="5" name="Picture 4"/>
          <p:cNvPicPr>
            <a:picLocks noChangeAspect="1"/>
          </p:cNvPicPr>
          <p:nvPr/>
        </p:nvPicPr>
        <p:blipFill>
          <a:blip r:embed="rId6"/>
          <a:stretch>
            <a:fillRect/>
          </a:stretch>
        </p:blipFill>
        <p:spPr>
          <a:xfrm>
            <a:off x="539730" y="606927"/>
            <a:ext cx="2825790" cy="763727"/>
          </a:xfrm>
          <a:prstGeom prst="rect">
            <a:avLst/>
          </a:prstGeom>
        </p:spPr>
      </p:pic>
    </p:spTree>
    <p:extLst>
      <p:ext uri="{BB962C8B-B14F-4D97-AF65-F5344CB8AC3E}">
        <p14:creationId xmlns:p14="http://schemas.microsoft.com/office/powerpoint/2010/main" val="3642208678"/>
      </p:ext>
    </p:extLst>
  </p:cSld>
  <p:clrMapOvr>
    <a:overrideClrMapping bg1="lt1" tx1="dk1" bg2="lt2" tx2="dk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8E57E4-110B-4C15-8241-8FFDE4225E66}"/>
              </a:ext>
            </a:extLst>
          </p:cNvPr>
          <p:cNvPicPr>
            <a:picLocks noChangeAspect="1"/>
          </p:cNvPicPr>
          <p:nvPr/>
        </p:nvPicPr>
        <p:blipFill>
          <a:blip r:embed="rId2"/>
          <a:stretch>
            <a:fillRect/>
          </a:stretch>
        </p:blipFill>
        <p:spPr>
          <a:xfrm>
            <a:off x="4122675" y="3039292"/>
            <a:ext cx="4759239" cy="1057393"/>
          </a:xfrm>
          <a:prstGeom prst="rect">
            <a:avLst/>
          </a:prstGeom>
        </p:spPr>
      </p:pic>
      <p:pic>
        <p:nvPicPr>
          <p:cNvPr id="2" name="Picture 1">
            <a:extLst>
              <a:ext uri="{FF2B5EF4-FFF2-40B4-BE49-F238E27FC236}">
                <a16:creationId xmlns:a16="http://schemas.microsoft.com/office/drawing/2014/main" id="{63FAD651-2A99-4EBE-864A-37267407DAF9}"/>
              </a:ext>
            </a:extLst>
          </p:cNvPr>
          <p:cNvPicPr>
            <a:picLocks noChangeAspect="1"/>
          </p:cNvPicPr>
          <p:nvPr/>
        </p:nvPicPr>
        <p:blipFill>
          <a:blip r:embed="rId3"/>
          <a:stretch>
            <a:fillRect/>
          </a:stretch>
        </p:blipFill>
        <p:spPr>
          <a:xfrm>
            <a:off x="3963126" y="1235822"/>
            <a:ext cx="4918788" cy="1803470"/>
          </a:xfrm>
          <a:prstGeom prst="rect">
            <a:avLst/>
          </a:prstGeom>
        </p:spPr>
      </p:pic>
      <p:sp>
        <p:nvSpPr>
          <p:cNvPr id="5" name="Text Placeholder 4">
            <a:extLst>
              <a:ext uri="{FF2B5EF4-FFF2-40B4-BE49-F238E27FC236}">
                <a16:creationId xmlns:a16="http://schemas.microsoft.com/office/drawing/2014/main" id="{AC50B917-7EC4-4056-8CC1-8200C5FADC8B}"/>
              </a:ext>
            </a:extLst>
          </p:cNvPr>
          <p:cNvSpPr>
            <a:spLocks noGrp="1"/>
          </p:cNvSpPr>
          <p:nvPr>
            <p:ph type="body" sz="quarter" idx="10"/>
          </p:nvPr>
        </p:nvSpPr>
        <p:spPr>
          <a:xfrm>
            <a:off x="143320" y="1563784"/>
            <a:ext cx="3175670" cy="3536079"/>
          </a:xfrm>
        </p:spPr>
        <p:txBody>
          <a:bodyPr>
            <a:normAutofit/>
          </a:bodyPr>
          <a:lstStyle/>
          <a:p>
            <a:pPr marL="342809" indent="-342809">
              <a:buFont typeface="+mj-lt"/>
              <a:buAutoNum type="arabicPeriod"/>
            </a:pPr>
            <a:r>
              <a:rPr lang="en-US" sz="1500" b="0" dirty="0"/>
              <a:t>From the OUTBOX, select the SHIP NOTICE tab.</a:t>
            </a:r>
          </a:p>
          <a:p>
            <a:pPr marL="342809" indent="-342809">
              <a:buFont typeface="+mj-lt"/>
              <a:buAutoNum type="arabicPeriod"/>
            </a:pPr>
            <a:r>
              <a:rPr lang="en-US" sz="1500" b="0" dirty="0"/>
              <a:t>To open previously submitted Ship Notice, CLICK on hyperlinked Packing Slip ID.</a:t>
            </a:r>
          </a:p>
          <a:p>
            <a:pPr marL="342809" indent="-342809">
              <a:buFont typeface="+mj-lt"/>
              <a:buAutoNum type="arabicPeriod"/>
            </a:pPr>
            <a:r>
              <a:rPr lang="en-US" sz="1500" b="0" dirty="0"/>
              <a:t>CLICK Cancel to cancel Ship Notice.</a:t>
            </a:r>
          </a:p>
          <a:p>
            <a:pPr marL="342809" indent="-342809">
              <a:buFont typeface="+mj-lt"/>
              <a:buAutoNum type="arabicPeriod"/>
            </a:pPr>
            <a:r>
              <a:rPr lang="en-US" sz="1500" b="0" dirty="0"/>
              <a:t>Click Yes to Cancel.</a:t>
            </a:r>
          </a:p>
          <a:p>
            <a:pPr marL="342809" indent="-342809">
              <a:buFont typeface="+mj-lt"/>
              <a:buAutoNum type="arabicPeriod"/>
            </a:pPr>
            <a:r>
              <a:rPr lang="en-US" sz="1500" b="0" dirty="0"/>
              <a:t>The ASN will now reflect a routing status of OBSOLETED.</a:t>
            </a:r>
          </a:p>
          <a:p>
            <a:pPr marL="342809" indent="-342809">
              <a:buFont typeface="+mj-lt"/>
              <a:buAutoNum type="arabicPeriod"/>
            </a:pPr>
            <a:endParaRPr lang="en-US" dirty="0"/>
          </a:p>
          <a:p>
            <a:pPr marL="342809" indent="-342809">
              <a:buFont typeface="+mj-lt"/>
              <a:buAutoNum type="arabicPeriod"/>
            </a:pPr>
            <a:endParaRPr lang="en-US" dirty="0"/>
          </a:p>
          <a:p>
            <a:pPr marL="342809" indent="-342809">
              <a:buFont typeface="+mj-lt"/>
              <a:buAutoNum type="arabicPeriod"/>
            </a:pPr>
            <a:endParaRPr lang="en-US" dirty="0"/>
          </a:p>
          <a:p>
            <a:endParaRPr lang="en-US" dirty="0">
              <a:solidFill>
                <a:srgbClr val="FF0000"/>
              </a:solidFill>
            </a:endParaRPr>
          </a:p>
          <a:p>
            <a:pPr marL="342809" indent="-342809">
              <a:buFont typeface="+mj-lt"/>
              <a:buAutoNum type="arabicPeriod"/>
            </a:pPr>
            <a:endParaRPr lang="en-US" dirty="0"/>
          </a:p>
          <a:p>
            <a:endParaRPr lang="en-US" dirty="0"/>
          </a:p>
          <a:p>
            <a:pPr marL="342809" indent="-342809">
              <a:buFont typeface="+mj-lt"/>
              <a:buAutoNum type="arabicPeriod"/>
            </a:pPr>
            <a:endParaRPr lang="en-US" dirty="0"/>
          </a:p>
          <a:p>
            <a:pPr marL="342809" indent="-342809">
              <a:buFont typeface="+mj-lt"/>
              <a:buAutoNum type="arabicPeriod"/>
            </a:pPr>
            <a:endParaRPr lang="en-US" dirty="0"/>
          </a:p>
          <a:p>
            <a:pPr marL="342809" indent="-342809">
              <a:buFont typeface="+mj-lt"/>
              <a:buAutoNum type="arabicPeriod"/>
            </a:pPr>
            <a:endParaRPr lang="en-US" dirty="0"/>
          </a:p>
          <a:p>
            <a:pPr marL="342809" indent="-342809">
              <a:buFont typeface="+mj-lt"/>
              <a:buAutoNum type="arabicPeriod"/>
            </a:pPr>
            <a:endParaRPr lang="en-US" dirty="0"/>
          </a:p>
        </p:txBody>
      </p:sp>
      <p:sp>
        <p:nvSpPr>
          <p:cNvPr id="4" name="Title 3">
            <a:extLst>
              <a:ext uri="{FF2B5EF4-FFF2-40B4-BE49-F238E27FC236}">
                <a16:creationId xmlns:a16="http://schemas.microsoft.com/office/drawing/2014/main" id="{11FC546E-5528-4C33-8C08-C2A16D7701CD}"/>
              </a:ext>
            </a:extLst>
          </p:cNvPr>
          <p:cNvSpPr>
            <a:spLocks noGrp="1"/>
          </p:cNvSpPr>
          <p:nvPr>
            <p:ph type="title"/>
          </p:nvPr>
        </p:nvSpPr>
        <p:spPr/>
        <p:txBody>
          <a:bodyPr/>
          <a:lstStyle/>
          <a:p>
            <a:r>
              <a:rPr lang="en-US" dirty="0"/>
              <a:t>Advanced Ship Notice (Cancel)</a:t>
            </a:r>
          </a:p>
        </p:txBody>
      </p:sp>
      <p:sp>
        <p:nvSpPr>
          <p:cNvPr id="8" name="Oval 7">
            <a:extLst>
              <a:ext uri="{FF2B5EF4-FFF2-40B4-BE49-F238E27FC236}">
                <a16:creationId xmlns:a16="http://schemas.microsoft.com/office/drawing/2014/main" id="{CB279441-AF84-4781-9061-744E11281E62}"/>
              </a:ext>
            </a:extLst>
          </p:cNvPr>
          <p:cNvSpPr/>
          <p:nvPr/>
        </p:nvSpPr>
        <p:spPr bwMode="gray">
          <a:xfrm>
            <a:off x="5251399" y="1847832"/>
            <a:ext cx="118244" cy="118244"/>
          </a:xfrm>
          <a:prstGeom prst="ellipse">
            <a:avLst/>
          </a:prstGeom>
          <a:solidFill>
            <a:schemeClr val="accent1"/>
          </a:solidFill>
          <a:ln w="25400" algn="ctr">
            <a:solidFill>
              <a:schemeClr val="tx1"/>
            </a:solidFill>
            <a:miter lim="800000"/>
            <a:headEnd/>
            <a:tailEnd/>
          </a:ln>
        </p:spPr>
        <p:txBody>
          <a:bodyPr lIns="67482" tIns="53986" rIns="67482" bIns="53986" rtlCol="0" anchor="ctr"/>
          <a:lstStyle/>
          <a:p>
            <a:pPr marL="0" marR="0" lvl="0" indent="0" algn="ctr" defTabSz="685617" rtl="0" eaLnBrk="1" fontAlgn="base" latinLnBrk="0" hangingPunct="1">
              <a:lnSpc>
                <a:spcPct val="100000"/>
              </a:lnSpc>
              <a:spcBef>
                <a:spcPct val="50000"/>
              </a:spcBef>
              <a:spcAft>
                <a:spcPct val="0"/>
              </a:spcAft>
              <a:buClr>
                <a:srgbClr val="F0AB00"/>
              </a:buClr>
              <a:buSzPct val="80000"/>
              <a:buFontTx/>
              <a:buNone/>
              <a:tabLst/>
              <a:defRPr/>
            </a:pPr>
            <a:r>
              <a:rPr kumimoji="0" lang="en-US" sz="675" b="0" i="0" u="none" strike="noStrike" kern="0" cap="none" spc="0" normalizeH="0" baseline="0" noProof="0" dirty="0">
                <a:ln>
                  <a:solidFill>
                    <a:sysClr val="windowText" lastClr="000000"/>
                  </a:solidFill>
                </a:ln>
                <a:effectLst/>
                <a:uLnTx/>
                <a:uFillTx/>
                <a:latin typeface="Arial"/>
                <a:ea typeface="Arial Unicode MS" pitchFamily="34" charset="-128"/>
                <a:cs typeface="Arial Unicode MS" pitchFamily="34" charset="-128"/>
              </a:rPr>
              <a:t>1</a:t>
            </a:r>
          </a:p>
        </p:txBody>
      </p:sp>
      <p:sp>
        <p:nvSpPr>
          <p:cNvPr id="9" name="Oval 8">
            <a:extLst>
              <a:ext uri="{FF2B5EF4-FFF2-40B4-BE49-F238E27FC236}">
                <a16:creationId xmlns:a16="http://schemas.microsoft.com/office/drawing/2014/main" id="{F06FA658-D62C-43FE-9142-85B419EBD1E4}"/>
              </a:ext>
            </a:extLst>
          </p:cNvPr>
          <p:cNvSpPr/>
          <p:nvPr/>
        </p:nvSpPr>
        <p:spPr bwMode="gray">
          <a:xfrm>
            <a:off x="4453495" y="2836579"/>
            <a:ext cx="118244" cy="118244"/>
          </a:xfrm>
          <a:prstGeom prst="ellipse">
            <a:avLst/>
          </a:prstGeom>
          <a:solidFill>
            <a:schemeClr val="accent1"/>
          </a:solidFill>
          <a:ln w="25400" algn="ctr">
            <a:solidFill>
              <a:schemeClr val="tx1"/>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r>
              <a:rPr lang="en-US" sz="675" kern="0" dirty="0">
                <a:ln>
                  <a:solidFill>
                    <a:sysClr val="windowText" lastClr="000000"/>
                  </a:solidFill>
                </a:ln>
                <a:ea typeface="Arial Unicode MS" pitchFamily="34" charset="-128"/>
              </a:rPr>
              <a:t>2</a:t>
            </a:r>
          </a:p>
        </p:txBody>
      </p:sp>
      <p:sp>
        <p:nvSpPr>
          <p:cNvPr id="10" name="Oval 9">
            <a:extLst>
              <a:ext uri="{FF2B5EF4-FFF2-40B4-BE49-F238E27FC236}">
                <a16:creationId xmlns:a16="http://schemas.microsoft.com/office/drawing/2014/main" id="{E327ABF9-85F5-4779-AD97-D149A4B5F3C3}"/>
              </a:ext>
            </a:extLst>
          </p:cNvPr>
          <p:cNvSpPr/>
          <p:nvPr/>
        </p:nvSpPr>
        <p:spPr bwMode="gray">
          <a:xfrm>
            <a:off x="4166824" y="3424503"/>
            <a:ext cx="118244" cy="118244"/>
          </a:xfrm>
          <a:prstGeom prst="ellipse">
            <a:avLst/>
          </a:prstGeom>
          <a:solidFill>
            <a:schemeClr val="accent1"/>
          </a:solidFill>
          <a:ln w="25400" algn="ctr">
            <a:solidFill>
              <a:schemeClr val="tx1"/>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r>
              <a:rPr lang="en-US" sz="675" kern="0" dirty="0">
                <a:ln>
                  <a:solidFill>
                    <a:sysClr val="windowText" lastClr="000000"/>
                  </a:solidFill>
                </a:ln>
                <a:ea typeface="Arial Unicode MS" pitchFamily="34" charset="-128"/>
              </a:rPr>
              <a:t>3</a:t>
            </a:r>
          </a:p>
        </p:txBody>
      </p:sp>
      <p:pic>
        <p:nvPicPr>
          <p:cNvPr id="6" name="Picture 5">
            <a:extLst>
              <a:ext uri="{FF2B5EF4-FFF2-40B4-BE49-F238E27FC236}">
                <a16:creationId xmlns:a16="http://schemas.microsoft.com/office/drawing/2014/main" id="{88372F9C-55AA-43EB-8B3D-A3218902B334}"/>
              </a:ext>
            </a:extLst>
          </p:cNvPr>
          <p:cNvPicPr>
            <a:picLocks noChangeAspect="1"/>
          </p:cNvPicPr>
          <p:nvPr/>
        </p:nvPicPr>
        <p:blipFill>
          <a:blip r:embed="rId4"/>
          <a:stretch>
            <a:fillRect/>
          </a:stretch>
        </p:blipFill>
        <p:spPr>
          <a:xfrm>
            <a:off x="4225947" y="4090109"/>
            <a:ext cx="4529468" cy="907610"/>
          </a:xfrm>
          <a:prstGeom prst="rect">
            <a:avLst/>
          </a:prstGeom>
        </p:spPr>
      </p:pic>
      <p:pic>
        <p:nvPicPr>
          <p:cNvPr id="11" name="Picture 10">
            <a:extLst>
              <a:ext uri="{FF2B5EF4-FFF2-40B4-BE49-F238E27FC236}">
                <a16:creationId xmlns:a16="http://schemas.microsoft.com/office/drawing/2014/main" id="{B1A74207-262D-4F61-8896-3107A7DB1DAD}"/>
              </a:ext>
            </a:extLst>
          </p:cNvPr>
          <p:cNvPicPr>
            <a:picLocks noChangeAspect="1"/>
          </p:cNvPicPr>
          <p:nvPr/>
        </p:nvPicPr>
        <p:blipFill>
          <a:blip r:embed="rId5"/>
          <a:stretch>
            <a:fillRect/>
          </a:stretch>
        </p:blipFill>
        <p:spPr>
          <a:xfrm>
            <a:off x="3311616" y="5010168"/>
            <a:ext cx="5832385" cy="703695"/>
          </a:xfrm>
          <a:prstGeom prst="rect">
            <a:avLst/>
          </a:prstGeom>
        </p:spPr>
      </p:pic>
      <p:sp>
        <p:nvSpPr>
          <p:cNvPr id="12" name="Oval 11">
            <a:extLst>
              <a:ext uri="{FF2B5EF4-FFF2-40B4-BE49-F238E27FC236}">
                <a16:creationId xmlns:a16="http://schemas.microsoft.com/office/drawing/2014/main" id="{7FE19168-1E41-481F-825D-04B81F5F0567}"/>
              </a:ext>
            </a:extLst>
          </p:cNvPr>
          <p:cNvSpPr/>
          <p:nvPr/>
        </p:nvSpPr>
        <p:spPr bwMode="gray">
          <a:xfrm>
            <a:off x="4454354" y="4514630"/>
            <a:ext cx="118244" cy="118244"/>
          </a:xfrm>
          <a:prstGeom prst="ellipse">
            <a:avLst/>
          </a:prstGeom>
          <a:solidFill>
            <a:schemeClr val="accent1"/>
          </a:solidFill>
          <a:ln w="25400" algn="ctr">
            <a:solidFill>
              <a:schemeClr val="tx1"/>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r>
              <a:rPr lang="en-US" sz="675" kern="0" dirty="0">
                <a:ln>
                  <a:solidFill>
                    <a:sysClr val="windowText" lastClr="000000"/>
                  </a:solidFill>
                </a:ln>
                <a:ea typeface="Arial Unicode MS" pitchFamily="34" charset="-128"/>
              </a:rPr>
              <a:t>4</a:t>
            </a:r>
          </a:p>
        </p:txBody>
      </p:sp>
      <p:sp>
        <p:nvSpPr>
          <p:cNvPr id="14" name="Oval 13">
            <a:extLst>
              <a:ext uri="{FF2B5EF4-FFF2-40B4-BE49-F238E27FC236}">
                <a16:creationId xmlns:a16="http://schemas.microsoft.com/office/drawing/2014/main" id="{A6FB65FA-8013-46B1-A4F6-1B9EA09A1DB7}"/>
              </a:ext>
            </a:extLst>
          </p:cNvPr>
          <p:cNvSpPr/>
          <p:nvPr/>
        </p:nvSpPr>
        <p:spPr bwMode="gray">
          <a:xfrm>
            <a:off x="8104046" y="5237562"/>
            <a:ext cx="118244" cy="118244"/>
          </a:xfrm>
          <a:prstGeom prst="ellipse">
            <a:avLst/>
          </a:prstGeom>
          <a:solidFill>
            <a:schemeClr val="accent1"/>
          </a:solidFill>
          <a:ln w="25400" algn="ctr">
            <a:solidFill>
              <a:schemeClr val="tx1"/>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r>
              <a:rPr lang="en-US" sz="675" kern="0" dirty="0">
                <a:ln>
                  <a:solidFill>
                    <a:sysClr val="windowText" lastClr="000000"/>
                  </a:solidFill>
                </a:ln>
                <a:ea typeface="Arial Unicode MS" pitchFamily="34" charset="-128"/>
              </a:rPr>
              <a:t>5</a:t>
            </a:r>
          </a:p>
        </p:txBody>
      </p:sp>
      <p:cxnSp>
        <p:nvCxnSpPr>
          <p:cNvPr id="16" name="Straight Arrow Connector 15">
            <a:extLst>
              <a:ext uri="{FF2B5EF4-FFF2-40B4-BE49-F238E27FC236}">
                <a16:creationId xmlns:a16="http://schemas.microsoft.com/office/drawing/2014/main" id="{DAFD5F21-742B-43B5-B0DC-F8F9B4DA7BCA}"/>
              </a:ext>
            </a:extLst>
          </p:cNvPr>
          <p:cNvCxnSpPr>
            <a:stCxn id="14" idx="4"/>
          </p:cNvCxnSpPr>
          <p:nvPr/>
        </p:nvCxnSpPr>
        <p:spPr>
          <a:xfrm>
            <a:off x="8163168" y="5355806"/>
            <a:ext cx="0" cy="252876"/>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368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ctrTitle"/>
          </p:nvPr>
        </p:nvSpPr>
        <p:spPr>
          <a:xfrm>
            <a:off x="1870900" y="3267982"/>
            <a:ext cx="5103406" cy="1230794"/>
          </a:xfrm>
        </p:spPr>
        <p:txBody>
          <a:bodyPr/>
          <a:lstStyle/>
          <a:p>
            <a:pPr algn="ctr"/>
            <a:r>
              <a:rPr lang="en-US" sz="3333" dirty="0"/>
              <a:t>Thank you for joining the </a:t>
            </a:r>
            <a:br>
              <a:rPr lang="en-US" sz="3333" dirty="0"/>
            </a:br>
            <a:r>
              <a:rPr lang="en-US" sz="3333" dirty="0"/>
              <a:t>Ariba Network!</a:t>
            </a:r>
          </a:p>
        </p:txBody>
      </p:sp>
      <p:sp>
        <p:nvSpPr>
          <p:cNvPr id="5" name="Action Button: Help 4">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2" name="Picture 1"/>
          <p:cNvPicPr>
            <a:picLocks noChangeAspect="1"/>
          </p:cNvPicPr>
          <p:nvPr/>
        </p:nvPicPr>
        <p:blipFill>
          <a:blip r:embed="rId3"/>
          <a:stretch>
            <a:fillRect/>
          </a:stretch>
        </p:blipFill>
        <p:spPr>
          <a:xfrm>
            <a:off x="315589" y="5986426"/>
            <a:ext cx="2142666" cy="417638"/>
          </a:xfrm>
          <a:prstGeom prst="rect">
            <a:avLst/>
          </a:prstGeom>
        </p:spPr>
      </p:pic>
      <p:pic>
        <p:nvPicPr>
          <p:cNvPr id="6" name="Picture Placeholder 4">
            <a:extLst>
              <a:ext uri="{FF2B5EF4-FFF2-40B4-BE49-F238E27FC236}">
                <a16:creationId xmlns:a16="http://schemas.microsoft.com/office/drawing/2014/main" id="{132B55D2-9677-4BB9-8DE9-E548EF7ED98A}"/>
              </a:ext>
            </a:extLst>
          </p:cNvPr>
          <p:cNvPicPr>
            <a:picLocks noChangeAspect="1"/>
          </p:cNvPicPr>
          <p:nvPr/>
        </p:nvPicPr>
        <p:blipFill>
          <a:blip r:embed="rId4"/>
          <a:srcRect l="220" r="220"/>
          <a:stretch>
            <a:fillRect/>
          </a:stretch>
        </p:blipFill>
        <p:spPr>
          <a:xfrm>
            <a:off x="324000" y="162000"/>
            <a:ext cx="8496000" cy="2134800"/>
          </a:xfrm>
          <a:prstGeom prst="rect">
            <a:avLst/>
          </a:prstGeom>
        </p:spPr>
      </p:pic>
    </p:spTree>
    <p:extLst>
      <p:ext uri="{BB962C8B-B14F-4D97-AF65-F5344CB8AC3E}">
        <p14:creationId xmlns:p14="http://schemas.microsoft.com/office/powerpoint/2010/main" val="3485248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FC9D4-66E7-4AE1-934B-A3F0B35A123D}"/>
              </a:ext>
            </a:extLst>
          </p:cNvPr>
          <p:cNvSpPr>
            <a:spLocks noGrp="1"/>
          </p:cNvSpPr>
          <p:nvPr>
            <p:ph type="title"/>
          </p:nvPr>
        </p:nvSpPr>
        <p:spPr/>
        <p:txBody>
          <a:bodyPr/>
          <a:lstStyle/>
          <a:p>
            <a:r>
              <a:rPr lang="en-US" sz="3600" dirty="0"/>
              <a:t>Agenda</a:t>
            </a:r>
          </a:p>
        </p:txBody>
      </p:sp>
      <p:sp>
        <p:nvSpPr>
          <p:cNvPr id="3" name="Subtitle 2">
            <a:extLst>
              <a:ext uri="{FF2B5EF4-FFF2-40B4-BE49-F238E27FC236}">
                <a16:creationId xmlns:a16="http://schemas.microsoft.com/office/drawing/2014/main" id="{0D6352C4-56F2-493E-94AE-7AD61146BF27}"/>
              </a:ext>
            </a:extLst>
          </p:cNvPr>
          <p:cNvSpPr>
            <a:spLocks noGrp="1"/>
          </p:cNvSpPr>
          <p:nvPr>
            <p:ph type="subTitle" idx="1"/>
          </p:nvPr>
        </p:nvSpPr>
        <p:spPr>
          <a:xfrm>
            <a:off x="351179" y="1395167"/>
            <a:ext cx="6840000" cy="5006209"/>
          </a:xfrm>
        </p:spPr>
        <p:txBody>
          <a:bodyPr/>
          <a:lstStyle/>
          <a:p>
            <a:pPr marL="285750" indent="-285750">
              <a:buFont typeface="Arial" panose="020B0604020202020204" pitchFamily="34" charset="0"/>
              <a:buChar char="•"/>
            </a:pPr>
            <a:r>
              <a:rPr lang="en-US" sz="1400" dirty="0"/>
              <a:t>Scope of Products and Documents</a:t>
            </a:r>
          </a:p>
          <a:p>
            <a:endParaRPr lang="en-US" sz="1400" dirty="0"/>
          </a:p>
          <a:p>
            <a:pPr marL="285750" indent="-285750">
              <a:buFont typeface="Arial" panose="020B0604020202020204" pitchFamily="34" charset="0"/>
              <a:buChar char="•"/>
            </a:pPr>
            <a:r>
              <a:rPr lang="en-US" sz="1400" dirty="0"/>
              <a:t>Demo</a:t>
            </a:r>
          </a:p>
          <a:p>
            <a:pPr marL="800100" lvl="1" indent="-342900" algn="l">
              <a:buFont typeface="Wingdings" panose="05000000000000000000" pitchFamily="2" charset="2"/>
              <a:buChar char="ü"/>
            </a:pPr>
            <a:r>
              <a:rPr lang="en-US" sz="1400" dirty="0">
                <a:solidFill>
                  <a:srgbClr val="003147"/>
                </a:solidFill>
              </a:rPr>
              <a:t>Ship Notice (Batch Managed Materials)</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49055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 Ship Notices</a:t>
            </a:r>
            <a:br>
              <a:rPr lang="en-US" dirty="0"/>
            </a:br>
            <a:r>
              <a:rPr lang="en-US" sz="2000" b="0" dirty="0"/>
              <a:t>Required Fields</a:t>
            </a:r>
            <a:endParaRPr lang="en-US" b="0" dirty="0"/>
          </a:p>
        </p:txBody>
      </p:sp>
      <p:sp>
        <p:nvSpPr>
          <p:cNvPr id="20" name="Action Button: Help 19">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graphicFrame>
        <p:nvGraphicFramePr>
          <p:cNvPr id="12" name="Diagram 11"/>
          <p:cNvGraphicFramePr/>
          <p:nvPr>
            <p:extLst>
              <p:ext uri="{D42A27DB-BD31-4B8C-83A1-F6EECF244321}">
                <p14:modId xmlns:p14="http://schemas.microsoft.com/office/powerpoint/2010/main" val="3728171067"/>
              </p:ext>
            </p:extLst>
          </p:nvPr>
        </p:nvGraphicFramePr>
        <p:xfrm>
          <a:off x="1524000" y="1366235"/>
          <a:ext cx="6894064" cy="4643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741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E73335-98A6-4141-A4EC-946AD88950CD}"/>
              </a:ext>
            </a:extLst>
          </p:cNvPr>
          <p:cNvSpPr>
            <a:spLocks noGrp="1"/>
          </p:cNvSpPr>
          <p:nvPr>
            <p:ph sz="quarter" idx="10"/>
          </p:nvPr>
        </p:nvSpPr>
        <p:spPr>
          <a:xfrm>
            <a:off x="351480" y="1334384"/>
            <a:ext cx="8281114" cy="4612705"/>
          </a:xfrm>
        </p:spPr>
        <p:txBody>
          <a:bodyPr/>
          <a:lstStyle/>
          <a:p>
            <a:pPr marL="214255" indent="-214255">
              <a:buFont typeface="Arial" panose="020B0604020202020204" pitchFamily="34" charset="0"/>
              <a:buChar char="•"/>
            </a:pPr>
            <a:r>
              <a:rPr lang="en-US" sz="1400" b="0" dirty="0"/>
              <a:t>The Ship Notice is a required document before the invoice can be created. The Ship Notices will create an inbound delivery document in the Stryker system used for receiving the product.</a:t>
            </a:r>
          </a:p>
          <a:p>
            <a:pPr marL="214255" indent="-214255">
              <a:buFont typeface="Arial" panose="020B0604020202020204" pitchFamily="34" charset="0"/>
              <a:buChar char="•"/>
            </a:pPr>
            <a:r>
              <a:rPr lang="en-US" sz="1400" b="0" dirty="0"/>
              <a:t> To easily identify firm schedule lines that need to be shipped suppliers can use the ‘Items to Ship’ Tab.</a:t>
            </a:r>
          </a:p>
          <a:p>
            <a:pPr marL="214255" indent="-214255">
              <a:buFont typeface="Arial" panose="020B0604020202020204" pitchFamily="34" charset="0"/>
              <a:buChar char="•"/>
            </a:pPr>
            <a:r>
              <a:rPr lang="en-US" sz="1400" b="0" dirty="0"/>
              <a:t>Products are either batch managed or serialized managed (Not Both).</a:t>
            </a:r>
          </a:p>
          <a:p>
            <a:pPr marL="214255" indent="-214255">
              <a:buFont typeface="Arial" panose="020B0604020202020204" pitchFamily="34" charset="0"/>
              <a:buChar char="•"/>
            </a:pPr>
            <a:r>
              <a:rPr lang="en-US" sz="1400" b="0" dirty="0"/>
              <a:t>For batch managed product: Batch numbers, Batch Production Date, and Batch Expiration Date (If product has a shelf life) should be added to the line item of the Advanced Ship Notice. If more than one batch number exists for a line item (batch split), select “ADD SHIP NOTICE LINE”. </a:t>
            </a:r>
          </a:p>
          <a:p>
            <a:pPr marL="214255" indent="-214255">
              <a:buFont typeface="Arial" panose="020B0604020202020204" pitchFamily="34" charset="0"/>
              <a:buChar char="•"/>
            </a:pPr>
            <a:r>
              <a:rPr lang="en-US" sz="1400" b="0" dirty="0"/>
              <a:t>For serialized product: serial numbers, serial production date, and serial expiration date should be added to the line item of ASN. Click on add details to access second screen to enter this information. </a:t>
            </a:r>
          </a:p>
          <a:p>
            <a:pPr marL="214255" indent="-214255">
              <a:buFont typeface="Arial" panose="020B0604020202020204" pitchFamily="34" charset="0"/>
              <a:buChar char="•"/>
            </a:pPr>
            <a:r>
              <a:rPr lang="en-US" sz="1400" b="0" dirty="0"/>
              <a:t>CSV Upload option is available for uploading multiple serial numbers – </a:t>
            </a:r>
            <a:r>
              <a:rPr lang="en-US" sz="1400" b="0" dirty="0">
                <a:solidFill>
                  <a:srgbClr val="FF0000"/>
                </a:solidFill>
              </a:rPr>
              <a:t>it should not be used for batch managed items at this point.  </a:t>
            </a:r>
          </a:p>
          <a:p>
            <a:pPr marL="214255" indent="-214255">
              <a:buFont typeface="Arial" panose="020B0604020202020204" pitchFamily="34" charset="0"/>
              <a:buChar char="•"/>
            </a:pPr>
            <a:r>
              <a:rPr lang="en-US" sz="1400" b="0" dirty="0"/>
              <a:t>If both batch and serial ship on the same ASN, enter batch AFTER the serials are uploaded. Please note Stryker’s a part numbers or either batch managed or serial managed and expect the same in the ASN for a part number, if you have any question on how Stryker has setup a part number, please contact Stryker buyer. </a:t>
            </a:r>
          </a:p>
          <a:p>
            <a:pPr marL="214255" indent="-214255">
              <a:buFont typeface="Arial" panose="020B0604020202020204" pitchFamily="34" charset="0"/>
              <a:buChar char="•"/>
            </a:pPr>
            <a:endParaRPr lang="en-US" sz="1400" b="0" dirty="0"/>
          </a:p>
          <a:p>
            <a:pPr marL="214255" indent="-214255">
              <a:buFont typeface="Arial" panose="020B0604020202020204" pitchFamily="34" charset="0"/>
              <a:buChar char="•"/>
            </a:pPr>
            <a:endParaRPr lang="en-US" b="0" dirty="0"/>
          </a:p>
          <a:p>
            <a:pPr lvl="3" indent="0">
              <a:buNone/>
            </a:pPr>
            <a:endParaRPr lang="en-US" dirty="0"/>
          </a:p>
          <a:p>
            <a:pPr lvl="3" indent="0">
              <a:buNone/>
            </a:pPr>
            <a:endParaRPr lang="en-US" dirty="0"/>
          </a:p>
          <a:p>
            <a:pPr marL="214255" lvl="1" indent="-214255">
              <a:buFont typeface="Arial" panose="020B0604020202020204" pitchFamily="34" charset="0"/>
              <a:buChar char="•"/>
            </a:pPr>
            <a:endParaRPr lang="en-US" dirty="0"/>
          </a:p>
          <a:p>
            <a:pPr lvl="2" indent="0">
              <a:buNone/>
            </a:pPr>
            <a:endParaRPr lang="en-US" dirty="0"/>
          </a:p>
          <a:p>
            <a:pPr marL="214255" indent="-214255">
              <a:buFont typeface="Arial" panose="020B0604020202020204" pitchFamily="34" charset="0"/>
              <a:buChar char="•"/>
            </a:pPr>
            <a:endParaRPr lang="en-US" dirty="0"/>
          </a:p>
          <a:p>
            <a:pPr marL="214255" indent="-214255">
              <a:buFont typeface="Arial" panose="020B0604020202020204" pitchFamily="34" charset="0"/>
              <a:buChar char="•"/>
            </a:pPr>
            <a:endParaRPr lang="en-US" dirty="0"/>
          </a:p>
        </p:txBody>
      </p:sp>
      <p:sp>
        <p:nvSpPr>
          <p:cNvPr id="2" name="Title 1">
            <a:extLst>
              <a:ext uri="{FF2B5EF4-FFF2-40B4-BE49-F238E27FC236}">
                <a16:creationId xmlns:a16="http://schemas.microsoft.com/office/drawing/2014/main" id="{3C61E22D-BBB4-4A14-A8DB-75AA835F33C3}"/>
              </a:ext>
            </a:extLst>
          </p:cNvPr>
          <p:cNvSpPr>
            <a:spLocks noGrp="1"/>
          </p:cNvSpPr>
          <p:nvPr>
            <p:ph type="title"/>
          </p:nvPr>
        </p:nvSpPr>
        <p:spPr>
          <a:xfrm>
            <a:off x="468734" y="557167"/>
            <a:ext cx="8387673" cy="553854"/>
          </a:xfrm>
        </p:spPr>
        <p:txBody>
          <a:bodyPr/>
          <a:lstStyle/>
          <a:p>
            <a:r>
              <a:rPr lang="en-US" dirty="0"/>
              <a:t>Advance Ship Notice (ASN) Call Outs</a:t>
            </a:r>
            <a:br>
              <a:rPr lang="en-US" dirty="0"/>
            </a:br>
            <a:endParaRPr lang="en-US" dirty="0"/>
          </a:p>
        </p:txBody>
      </p:sp>
    </p:spTree>
    <p:extLst>
      <p:ext uri="{BB962C8B-B14F-4D97-AF65-F5344CB8AC3E}">
        <p14:creationId xmlns:p14="http://schemas.microsoft.com/office/powerpoint/2010/main" val="2769065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2748D8-4FE1-49B9-A61E-20756ED99158}"/>
              </a:ext>
            </a:extLst>
          </p:cNvPr>
          <p:cNvPicPr>
            <a:picLocks noChangeAspect="1"/>
          </p:cNvPicPr>
          <p:nvPr/>
        </p:nvPicPr>
        <p:blipFill>
          <a:blip r:embed="rId3"/>
          <a:stretch>
            <a:fillRect/>
          </a:stretch>
        </p:blipFill>
        <p:spPr>
          <a:xfrm>
            <a:off x="3630814" y="3024409"/>
            <a:ext cx="5328367" cy="2751182"/>
          </a:xfrm>
          <a:prstGeom prst="rect">
            <a:avLst/>
          </a:prstGeom>
        </p:spPr>
      </p:pic>
      <p:sp>
        <p:nvSpPr>
          <p:cNvPr id="2" name="Title 1"/>
          <p:cNvSpPr>
            <a:spLocks noGrp="1"/>
          </p:cNvSpPr>
          <p:nvPr>
            <p:ph type="title"/>
          </p:nvPr>
        </p:nvSpPr>
        <p:spPr>
          <a:xfrm>
            <a:off x="724615" y="546111"/>
            <a:ext cx="8387673" cy="507699"/>
          </a:xfrm>
        </p:spPr>
        <p:txBody>
          <a:bodyPr/>
          <a:lstStyle/>
          <a:p>
            <a:r>
              <a:rPr lang="en-US" dirty="0"/>
              <a:t>Create Ship Notice</a:t>
            </a:r>
            <a:br>
              <a:rPr lang="en-US" dirty="0"/>
            </a:br>
            <a:r>
              <a:rPr lang="en-US" sz="1500" b="0" dirty="0"/>
              <a:t>Against a Purchase Order</a:t>
            </a:r>
            <a:endParaRPr lang="en-US" b="0" dirty="0"/>
          </a:p>
        </p:txBody>
      </p:sp>
      <p:sp>
        <p:nvSpPr>
          <p:cNvPr id="14" name="TextBox 13"/>
          <p:cNvSpPr txBox="1"/>
          <p:nvPr/>
        </p:nvSpPr>
        <p:spPr>
          <a:xfrm>
            <a:off x="314793" y="1860402"/>
            <a:ext cx="3123869" cy="4315545"/>
          </a:xfrm>
          <a:prstGeom prst="rect">
            <a:avLst/>
          </a:prstGeom>
          <a:noFill/>
        </p:spPr>
        <p:txBody>
          <a:bodyPr wrap="square" lIns="0" tIns="0" rIns="0" bIns="0" rtlCol="0">
            <a:noAutofit/>
          </a:bodyPr>
          <a:lstStyle/>
          <a:p>
            <a:pPr marL="257106" marR="0" lvl="0" indent="-257106" algn="l" defTabSz="914400" rtl="0" eaLnBrk="1" fontAlgn="auto" latinLnBrk="0" hangingPunct="1">
              <a:lnSpc>
                <a:spcPts val="1275"/>
              </a:lnSpc>
              <a:spcBef>
                <a:spcPts val="0"/>
              </a:spcBef>
              <a:spcAft>
                <a:spcPts val="45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Create </a:t>
            </a:r>
            <a:r>
              <a:rPr kumimoji="0" lang="en-US" sz="1400" b="0" i="0" u="none" strike="noStrike" kern="1200" cap="none" spc="0" normalizeH="0" baseline="0" noProof="0" dirty="0">
                <a:ln>
                  <a:noFill/>
                </a:ln>
                <a:solidFill>
                  <a:srgbClr val="000000"/>
                </a:solidFill>
                <a:effectLst/>
                <a:uLnTx/>
                <a:uFillTx/>
                <a:latin typeface="Arial"/>
                <a:ea typeface="+mn-ea"/>
                <a:cs typeface="+mn-cs"/>
              </a:rPr>
              <a:t>Ship Notice using your Ariba account once items were shipped.</a:t>
            </a:r>
            <a:br>
              <a:rPr kumimoji="0" lang="en-US" sz="1400" b="0" i="0" u="none" strike="noStrike" kern="1200" cap="none" spc="0" normalizeH="0" baseline="0" noProof="0" dirty="0">
                <a:ln>
                  <a:noFill/>
                </a:ln>
                <a:solidFill>
                  <a:srgbClr val="000000"/>
                </a:solidFill>
                <a:effectLst/>
                <a:uLnTx/>
                <a:uFillTx/>
                <a:latin typeface="Arial"/>
                <a:ea typeface="+mn-ea"/>
                <a:cs typeface="+mn-cs"/>
              </a:rPr>
            </a:br>
            <a:r>
              <a:rPr kumimoji="0" lang="en-US" sz="1400" b="0" i="0" u="none" strike="noStrike" kern="1200" cap="none" spc="0" normalizeH="0" baseline="0" noProof="0" dirty="0">
                <a:ln>
                  <a:noFill/>
                </a:ln>
                <a:solidFill>
                  <a:srgbClr val="000000"/>
                </a:solidFill>
                <a:effectLst/>
                <a:uLnTx/>
                <a:uFillTx/>
                <a:latin typeface="Arial"/>
                <a:ea typeface="+mn-ea"/>
                <a:cs typeface="+mn-cs"/>
              </a:rPr>
              <a:t>Multiple ship notices per purchase order might be sent. Click</a:t>
            </a:r>
            <a:r>
              <a:rPr kumimoji="0" lang="en-US" sz="1400" b="1" i="0" u="none" strike="noStrike" kern="1200" cap="none" spc="0" normalizeH="0" baseline="0" noProof="0" dirty="0">
                <a:ln>
                  <a:noFill/>
                </a:ln>
                <a:solidFill>
                  <a:srgbClr val="000000"/>
                </a:solidFill>
                <a:effectLst/>
                <a:uLnTx/>
                <a:uFillTx/>
                <a:latin typeface="Arial"/>
                <a:ea typeface="+mn-ea"/>
                <a:cs typeface="+mn-cs"/>
              </a:rPr>
              <a:t> </a:t>
            </a:r>
            <a:r>
              <a:rPr kumimoji="0" lang="en-US" sz="1400" b="0" i="0" u="none" strike="noStrike" kern="1200" cap="none" spc="0" normalizeH="0" baseline="0" noProof="0" dirty="0">
                <a:ln>
                  <a:noFill/>
                </a:ln>
                <a:solidFill>
                  <a:srgbClr val="000000"/>
                </a:solidFill>
                <a:effectLst/>
                <a:uLnTx/>
                <a:uFillTx/>
                <a:latin typeface="Arial"/>
                <a:ea typeface="+mn-ea"/>
                <a:cs typeface="+mn-cs"/>
              </a:rPr>
              <a:t>the Create Ship Notice button.</a:t>
            </a:r>
          </a:p>
          <a:p>
            <a:pPr marL="257106" marR="0" lvl="0" indent="-257106" algn="l" defTabSz="914400" rtl="0" eaLnBrk="1" fontAlgn="auto" latinLnBrk="0" hangingPunct="1">
              <a:lnSpc>
                <a:spcPts val="1275"/>
              </a:lnSpc>
              <a:spcBef>
                <a:spcPts val="0"/>
              </a:spcBef>
              <a:spcAft>
                <a:spcPts val="450"/>
              </a:spcAft>
              <a:buClr>
                <a:srgbClr val="F0AB00"/>
              </a:buClr>
              <a:buSzPct val="120000"/>
              <a:buFontTx/>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Click Update Address if either the Ship From or Deliver To addresses are incorrect</a:t>
            </a:r>
          </a:p>
          <a:p>
            <a:pPr marL="257106" marR="0" lvl="0" indent="-257106" algn="l" defTabSz="914400" rtl="0" eaLnBrk="1" fontAlgn="auto" latinLnBrk="0" hangingPunct="1">
              <a:lnSpc>
                <a:spcPts val="1275"/>
              </a:lnSpc>
              <a:spcBef>
                <a:spcPts val="0"/>
              </a:spcBef>
              <a:spcAft>
                <a:spcPts val="45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Enter </a:t>
            </a:r>
            <a:r>
              <a:rPr kumimoji="0" lang="en-US" sz="1400" b="0" i="0" u="none" strike="noStrike" kern="1200" cap="none" spc="0" normalizeH="0" baseline="0" noProof="0" dirty="0">
                <a:ln>
                  <a:noFill/>
                </a:ln>
                <a:solidFill>
                  <a:srgbClr val="000000"/>
                </a:solidFill>
                <a:effectLst/>
                <a:uLnTx/>
                <a:uFillTx/>
                <a:latin typeface="Arial"/>
                <a:ea typeface="+mn-ea"/>
                <a:cs typeface="+mn-cs"/>
              </a:rPr>
              <a:t>the Packing Slip ID which is any number you use to identify the Ship Notice. You must use a unique ship notice number every time an ASN is created</a:t>
            </a:r>
          </a:p>
          <a:p>
            <a:pPr marL="257106" marR="0" lvl="0" indent="-257106" algn="l" defTabSz="914400" rtl="0" eaLnBrk="1" fontAlgn="auto" latinLnBrk="0" hangingPunct="1">
              <a:lnSpc>
                <a:spcPts val="1275"/>
              </a:lnSpc>
              <a:spcBef>
                <a:spcPts val="0"/>
              </a:spcBef>
              <a:spcAft>
                <a:spcPts val="450"/>
              </a:spcAft>
              <a:buClr>
                <a:srgbClr val="F0AB00"/>
              </a:buClr>
              <a:buSzPct val="120000"/>
              <a:buFontTx/>
              <a:buAutoNum type="arabicPeriod"/>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Choose Carrier Name and then Tracking # and Shipping Method will appear</a:t>
            </a:r>
          </a:p>
          <a:p>
            <a:pPr marL="0" marR="0" lvl="0" indent="0" algn="l" defTabSz="914400" rtl="0" eaLnBrk="1" fontAlgn="auto" latinLnBrk="0" hangingPunct="1">
              <a:lnSpc>
                <a:spcPts val="1275"/>
              </a:lnSpc>
              <a:spcBef>
                <a:spcPts val="0"/>
              </a:spcBef>
              <a:spcAft>
                <a:spcPts val="450"/>
              </a:spcAft>
              <a:buClr>
                <a:srgbClr val="F0AB00"/>
              </a:buClr>
              <a:buSzPct val="120000"/>
              <a:buFontTx/>
              <a:buNone/>
              <a:tabLst/>
              <a:defRPr/>
            </a:pP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914400" rtl="0" eaLnBrk="1" fontAlgn="auto" latinLnBrk="0" hangingPunct="1">
              <a:lnSpc>
                <a:spcPts val="1275"/>
              </a:lnSpc>
              <a:spcBef>
                <a:spcPts val="0"/>
              </a:spcBef>
              <a:spcAft>
                <a:spcPts val="450"/>
              </a:spcAft>
              <a:buClr>
                <a:srgbClr val="F0AB00"/>
              </a:buClr>
              <a:buSzPct val="120000"/>
              <a:buFontTx/>
              <a:buNone/>
              <a:tabLst/>
              <a:defRPr/>
            </a:pP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a:p>
            <a:pPr marL="257106" marR="0" lvl="0" indent="-257106" algn="just" defTabSz="914400" rtl="0" eaLnBrk="1" fontAlgn="auto" latinLnBrk="0" hangingPunct="1">
              <a:lnSpc>
                <a:spcPts val="1275"/>
              </a:lnSpc>
              <a:spcBef>
                <a:spcPts val="0"/>
              </a:spcBef>
              <a:spcAft>
                <a:spcPts val="450"/>
              </a:spcAft>
              <a:buClr>
                <a:srgbClr val="F0AB00"/>
              </a:buClr>
              <a:buSzPct val="120000"/>
              <a:buFontTx/>
              <a:buAutoNum type="arabicPeriod"/>
              <a:tabLst/>
              <a:defRPr/>
            </a:pP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p:txBody>
      </p:sp>
      <p:pic>
        <p:nvPicPr>
          <p:cNvPr id="9" name="Picture 8"/>
          <p:cNvPicPr>
            <a:picLocks noChangeAspect="1"/>
          </p:cNvPicPr>
          <p:nvPr/>
        </p:nvPicPr>
        <p:blipFill>
          <a:blip r:embed="rId4"/>
          <a:stretch>
            <a:fillRect/>
          </a:stretch>
        </p:blipFill>
        <p:spPr>
          <a:xfrm>
            <a:off x="4021336" y="1783812"/>
            <a:ext cx="3599513" cy="1128419"/>
          </a:xfrm>
          <a:prstGeom prst="rect">
            <a:avLst/>
          </a:prstGeom>
          <a:ln>
            <a:solidFill>
              <a:schemeClr val="tx1"/>
            </a:solidFill>
          </a:ln>
        </p:spPr>
      </p:pic>
      <p:sp>
        <p:nvSpPr>
          <p:cNvPr id="15" name="Oval 14"/>
          <p:cNvSpPr/>
          <p:nvPr/>
        </p:nvSpPr>
        <p:spPr bwMode="gray">
          <a:xfrm>
            <a:off x="5921367" y="2169724"/>
            <a:ext cx="113293" cy="149423"/>
          </a:xfrm>
          <a:prstGeom prst="ellipse">
            <a:avLst/>
          </a:prstGeom>
          <a:solidFill>
            <a:schemeClr val="accent1"/>
          </a:solidFill>
          <a:ln w="6350" algn="ctr">
            <a:solidFill>
              <a:schemeClr val="bg1"/>
            </a:solidFill>
            <a:miter lim="800000"/>
            <a:headEnd/>
            <a:tailEnd/>
          </a:ln>
        </p:spPr>
        <p:txBody>
          <a:bodyPr lIns="67482" tIns="53986" rIns="67482" bIns="53986" rtlCol="0" anchor="ctr"/>
          <a:lstStyle/>
          <a:p>
            <a:pPr marL="0" marR="0" lvl="0" indent="0" algn="ctr" defTabSz="685617" rtl="0" eaLnBrk="1" fontAlgn="base" latinLnBrk="0" hangingPunct="1">
              <a:lnSpc>
                <a:spcPct val="100000"/>
              </a:lnSpc>
              <a:spcBef>
                <a:spcPct val="50000"/>
              </a:spcBef>
              <a:spcAft>
                <a:spcPct val="0"/>
              </a:spcAft>
              <a:buClr>
                <a:srgbClr val="F0AB00"/>
              </a:buClr>
              <a:buSzPct val="80000"/>
              <a:buFontTx/>
              <a:buNone/>
              <a:tabLst/>
              <a:defRPr/>
            </a:pPr>
            <a:r>
              <a:rPr kumimoji="0" lang="en-US" sz="9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1</a:t>
            </a:r>
          </a:p>
        </p:txBody>
      </p:sp>
      <p:sp>
        <p:nvSpPr>
          <p:cNvPr id="16" name="Oval 15"/>
          <p:cNvSpPr/>
          <p:nvPr/>
        </p:nvSpPr>
        <p:spPr bwMode="gray">
          <a:xfrm>
            <a:off x="6183487" y="3364083"/>
            <a:ext cx="111510" cy="129834"/>
          </a:xfrm>
          <a:prstGeom prst="ellipse">
            <a:avLst/>
          </a:prstGeom>
          <a:solidFill>
            <a:schemeClr val="accent1"/>
          </a:solidFill>
          <a:ln w="6350" algn="ctr">
            <a:solidFill>
              <a:schemeClr val="bg1"/>
            </a:solidFill>
            <a:miter lim="800000"/>
            <a:headEnd/>
            <a:tailEnd/>
          </a:ln>
        </p:spPr>
        <p:txBody>
          <a:bodyPr lIns="67482" tIns="53986" rIns="67482" bIns="53986" rtlCol="0" anchor="ctr"/>
          <a:lstStyle/>
          <a:p>
            <a:pPr marL="0" marR="0" lvl="0" indent="0" algn="ctr" defTabSz="685617" rtl="0" eaLnBrk="1" fontAlgn="base" latinLnBrk="0" hangingPunct="1">
              <a:lnSpc>
                <a:spcPct val="100000"/>
              </a:lnSpc>
              <a:spcBef>
                <a:spcPct val="50000"/>
              </a:spcBef>
              <a:spcAft>
                <a:spcPct val="0"/>
              </a:spcAft>
              <a:buClr>
                <a:srgbClr val="F0AB00"/>
              </a:buClr>
              <a:buSzPct val="80000"/>
              <a:buFontTx/>
              <a:buNone/>
              <a:tabLst/>
              <a:defRPr/>
            </a:pPr>
            <a:r>
              <a:rPr kumimoji="0" lang="en-US" sz="9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2</a:t>
            </a:r>
          </a:p>
        </p:txBody>
      </p:sp>
      <p:sp>
        <p:nvSpPr>
          <p:cNvPr id="17" name="Oval 16"/>
          <p:cNvSpPr/>
          <p:nvPr/>
        </p:nvSpPr>
        <p:spPr bwMode="gray">
          <a:xfrm>
            <a:off x="4918452" y="4484413"/>
            <a:ext cx="126353" cy="142893"/>
          </a:xfrm>
          <a:prstGeom prst="ellipse">
            <a:avLst/>
          </a:prstGeom>
          <a:solidFill>
            <a:schemeClr val="accent1"/>
          </a:solidFill>
          <a:ln w="6350" algn="ctr">
            <a:solidFill>
              <a:schemeClr val="bg1"/>
            </a:solidFill>
            <a:miter lim="800000"/>
            <a:headEnd/>
            <a:tailEnd/>
          </a:ln>
        </p:spPr>
        <p:txBody>
          <a:bodyPr lIns="67482" tIns="53986" rIns="67482" bIns="53986" rtlCol="0" anchor="ctr"/>
          <a:lstStyle/>
          <a:p>
            <a:pPr marL="0" marR="0" lvl="0" indent="0" algn="ctr" defTabSz="685617" rtl="0" eaLnBrk="1" fontAlgn="base" latinLnBrk="0" hangingPunct="1">
              <a:lnSpc>
                <a:spcPct val="100000"/>
              </a:lnSpc>
              <a:spcBef>
                <a:spcPct val="50000"/>
              </a:spcBef>
              <a:spcAft>
                <a:spcPct val="0"/>
              </a:spcAft>
              <a:buClr>
                <a:srgbClr val="F0AB00"/>
              </a:buClr>
              <a:buSzPct val="80000"/>
              <a:buFontTx/>
              <a:buNone/>
              <a:tabLst/>
              <a:defRPr/>
            </a:pPr>
            <a:r>
              <a:rPr kumimoji="0" lang="en-US" sz="9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3</a:t>
            </a:r>
          </a:p>
        </p:txBody>
      </p:sp>
      <p:sp>
        <p:nvSpPr>
          <p:cNvPr id="18" name="Oval 17"/>
          <p:cNvSpPr/>
          <p:nvPr/>
        </p:nvSpPr>
        <p:spPr bwMode="gray">
          <a:xfrm>
            <a:off x="7971133" y="4484412"/>
            <a:ext cx="119823" cy="138144"/>
          </a:xfrm>
          <a:prstGeom prst="ellipse">
            <a:avLst/>
          </a:prstGeom>
          <a:solidFill>
            <a:schemeClr val="accent1"/>
          </a:solidFill>
          <a:ln w="6350" algn="ctr">
            <a:solidFill>
              <a:schemeClr val="bg1"/>
            </a:solidFill>
            <a:miter lim="800000"/>
            <a:headEnd/>
            <a:tailEnd/>
          </a:ln>
        </p:spPr>
        <p:txBody>
          <a:bodyPr lIns="67482" tIns="53986" rIns="67482" bIns="53986" rtlCol="0" anchor="ctr"/>
          <a:lstStyle/>
          <a:p>
            <a:pPr marL="0" marR="0" lvl="0" indent="0" algn="ctr" defTabSz="685617" rtl="0" eaLnBrk="1" fontAlgn="base" latinLnBrk="0" hangingPunct="1">
              <a:lnSpc>
                <a:spcPct val="100000"/>
              </a:lnSpc>
              <a:spcBef>
                <a:spcPct val="50000"/>
              </a:spcBef>
              <a:spcAft>
                <a:spcPct val="0"/>
              </a:spcAft>
              <a:buClr>
                <a:srgbClr val="F0AB00"/>
              </a:buClr>
              <a:buSzPct val="80000"/>
              <a:buFontTx/>
              <a:buNone/>
              <a:tabLst/>
              <a:defRPr/>
            </a:pPr>
            <a:r>
              <a:rPr kumimoji="0" lang="en-US" sz="9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4</a:t>
            </a:r>
          </a:p>
        </p:txBody>
      </p:sp>
      <p:cxnSp>
        <p:nvCxnSpPr>
          <p:cNvPr id="8" name="Straight Arrow Connector 7">
            <a:extLst>
              <a:ext uri="{FF2B5EF4-FFF2-40B4-BE49-F238E27FC236}">
                <a16:creationId xmlns:a16="http://schemas.microsoft.com/office/drawing/2014/main" id="{96B8C0F8-E8B8-4B67-8333-E50078E1279E}"/>
              </a:ext>
            </a:extLst>
          </p:cNvPr>
          <p:cNvCxnSpPr>
            <a:cxnSpLocks/>
            <a:stCxn id="16" idx="3"/>
          </p:cNvCxnSpPr>
          <p:nvPr/>
        </p:nvCxnSpPr>
        <p:spPr>
          <a:xfrm flipH="1">
            <a:off x="6081166" y="3474903"/>
            <a:ext cx="118651" cy="256665"/>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97E1B9E-B8E7-4935-B574-4C16F110FACD}"/>
              </a:ext>
            </a:extLst>
          </p:cNvPr>
          <p:cNvCxnSpPr>
            <a:cxnSpLocks/>
            <a:stCxn id="16" idx="6"/>
          </p:cNvCxnSpPr>
          <p:nvPr/>
        </p:nvCxnSpPr>
        <p:spPr>
          <a:xfrm>
            <a:off x="6294997" y="3429000"/>
            <a:ext cx="2081510" cy="356225"/>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2204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BD6D35-6183-44AC-B2BD-1EB378F0E26B}"/>
              </a:ext>
            </a:extLst>
          </p:cNvPr>
          <p:cNvPicPr>
            <a:picLocks noChangeAspect="1"/>
          </p:cNvPicPr>
          <p:nvPr/>
        </p:nvPicPr>
        <p:blipFill>
          <a:blip r:embed="rId2"/>
          <a:stretch>
            <a:fillRect/>
          </a:stretch>
        </p:blipFill>
        <p:spPr>
          <a:xfrm>
            <a:off x="3742452" y="1880031"/>
            <a:ext cx="5027361" cy="2892208"/>
          </a:xfrm>
          <a:prstGeom prst="rect">
            <a:avLst/>
          </a:prstGeom>
        </p:spPr>
      </p:pic>
      <p:sp>
        <p:nvSpPr>
          <p:cNvPr id="4" name="Title 3">
            <a:extLst>
              <a:ext uri="{FF2B5EF4-FFF2-40B4-BE49-F238E27FC236}">
                <a16:creationId xmlns:a16="http://schemas.microsoft.com/office/drawing/2014/main" id="{AB7DED40-8B88-4965-A91E-4B5B4263A9C0}"/>
              </a:ext>
            </a:extLst>
          </p:cNvPr>
          <p:cNvSpPr>
            <a:spLocks noGrp="1"/>
          </p:cNvSpPr>
          <p:nvPr>
            <p:ph type="title"/>
          </p:nvPr>
        </p:nvSpPr>
        <p:spPr/>
        <p:txBody>
          <a:bodyPr/>
          <a:lstStyle/>
          <a:p>
            <a:r>
              <a:rPr lang="en-US" dirty="0"/>
              <a:t>Create Ship Notice </a:t>
            </a:r>
            <a:br>
              <a:rPr lang="en-US" dirty="0"/>
            </a:br>
            <a:r>
              <a:rPr lang="en-US" b="0" dirty="0"/>
              <a:t>For Batch (Lot) Managed Product</a:t>
            </a:r>
            <a:endParaRPr lang="en-US" dirty="0"/>
          </a:p>
        </p:txBody>
      </p:sp>
      <p:sp>
        <p:nvSpPr>
          <p:cNvPr id="5" name="Text Placeholder 4">
            <a:extLst>
              <a:ext uri="{FF2B5EF4-FFF2-40B4-BE49-F238E27FC236}">
                <a16:creationId xmlns:a16="http://schemas.microsoft.com/office/drawing/2014/main" id="{FA2AE8F2-AC56-4597-A5C7-7D3B4150DB0E}"/>
              </a:ext>
            </a:extLst>
          </p:cNvPr>
          <p:cNvSpPr>
            <a:spLocks noGrp="1"/>
          </p:cNvSpPr>
          <p:nvPr>
            <p:ph type="body" sz="quarter" idx="10"/>
          </p:nvPr>
        </p:nvSpPr>
        <p:spPr>
          <a:xfrm>
            <a:off x="374187" y="1492247"/>
            <a:ext cx="3348348" cy="4446928"/>
          </a:xfrm>
        </p:spPr>
        <p:txBody>
          <a:bodyPr/>
          <a:lstStyle/>
          <a:p>
            <a:pPr marL="342900" indent="-342900">
              <a:buFont typeface="+mj-lt"/>
              <a:buAutoNum type="arabicPeriod"/>
            </a:pPr>
            <a:r>
              <a:rPr lang="en-US" dirty="0"/>
              <a:t>Scroll </a:t>
            </a:r>
            <a:r>
              <a:rPr lang="en-US" b="0" dirty="0"/>
              <a:t>down to Order Items section of ASN</a:t>
            </a:r>
          </a:p>
          <a:p>
            <a:pPr marL="342900" indent="-342900">
              <a:buFont typeface="+mj-lt"/>
              <a:buAutoNum type="arabicPeriod"/>
            </a:pPr>
            <a:r>
              <a:rPr lang="en-US" dirty="0"/>
              <a:t>Enter </a:t>
            </a:r>
            <a:r>
              <a:rPr lang="en-US" b="0" dirty="0"/>
              <a:t>quantity being shipped</a:t>
            </a:r>
          </a:p>
          <a:p>
            <a:pPr marL="342900" indent="-342900">
              <a:buFont typeface="+mj-lt"/>
              <a:buAutoNum type="arabicPeriod"/>
            </a:pPr>
            <a:r>
              <a:rPr lang="en-US" dirty="0"/>
              <a:t>Insert </a:t>
            </a:r>
            <a:r>
              <a:rPr lang="en-US" b="0" dirty="0"/>
              <a:t>Batch (Lot) ID</a:t>
            </a:r>
          </a:p>
          <a:p>
            <a:pPr marL="342900" indent="-342900">
              <a:buFont typeface="+mj-lt"/>
              <a:buAutoNum type="arabicPeriod"/>
            </a:pPr>
            <a:r>
              <a:rPr lang="en-US" dirty="0"/>
              <a:t>Insert </a:t>
            </a:r>
            <a:r>
              <a:rPr lang="en-US" b="0" dirty="0"/>
              <a:t>production date and expiration date (If product has an expiration date)</a:t>
            </a:r>
          </a:p>
          <a:p>
            <a:pPr marL="342900" indent="-342900">
              <a:buFont typeface="+mj-lt"/>
              <a:buAutoNum type="arabicPeriod"/>
            </a:pPr>
            <a:r>
              <a:rPr lang="en-US" dirty="0"/>
              <a:t>Enter </a:t>
            </a:r>
            <a:r>
              <a:rPr lang="en-US" b="0" dirty="0"/>
              <a:t>two digit country code for Country of Origin</a:t>
            </a:r>
          </a:p>
          <a:p>
            <a:pPr marL="342900" indent="-342900">
              <a:buFont typeface="+mj-lt"/>
              <a:buAutoNum type="arabicPeriod"/>
            </a:pPr>
            <a:r>
              <a:rPr lang="en-US" dirty="0"/>
              <a:t>Click </a:t>
            </a:r>
            <a:r>
              <a:rPr lang="en-US" b="0" dirty="0"/>
              <a:t>Next to access Ship Notice Reviewal page</a:t>
            </a:r>
          </a:p>
        </p:txBody>
      </p:sp>
      <p:sp>
        <p:nvSpPr>
          <p:cNvPr id="8" name="Oval 7">
            <a:extLst>
              <a:ext uri="{FF2B5EF4-FFF2-40B4-BE49-F238E27FC236}">
                <a16:creationId xmlns:a16="http://schemas.microsoft.com/office/drawing/2014/main" id="{DDC25C86-778E-4A27-B7AC-0F7C1240524C}"/>
              </a:ext>
            </a:extLst>
          </p:cNvPr>
          <p:cNvSpPr/>
          <p:nvPr/>
        </p:nvSpPr>
        <p:spPr bwMode="gray">
          <a:xfrm>
            <a:off x="3691758" y="1492247"/>
            <a:ext cx="154016" cy="184355"/>
          </a:xfrm>
          <a:prstGeom prst="ellipse">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b="0" i="0" u="none" strike="noStrike" kern="0" cap="none" spc="0" normalizeH="0" baseline="0" noProof="0" dirty="0">
                <a:ln>
                  <a:noFill/>
                </a:ln>
                <a:effectLst/>
                <a:uLnTx/>
                <a:uFillTx/>
                <a:ea typeface="Arial Unicode MS" pitchFamily="34" charset="-128"/>
                <a:cs typeface="Arial Unicode MS" pitchFamily="34" charset="-128"/>
              </a:rPr>
              <a:t>1</a:t>
            </a:r>
          </a:p>
        </p:txBody>
      </p:sp>
      <p:sp>
        <p:nvSpPr>
          <p:cNvPr id="9" name="Oval 8">
            <a:extLst>
              <a:ext uri="{FF2B5EF4-FFF2-40B4-BE49-F238E27FC236}">
                <a16:creationId xmlns:a16="http://schemas.microsoft.com/office/drawing/2014/main" id="{714287DB-8A1A-4E43-BC9F-208ABE7C1E28}"/>
              </a:ext>
            </a:extLst>
          </p:cNvPr>
          <p:cNvSpPr/>
          <p:nvPr/>
        </p:nvSpPr>
        <p:spPr bwMode="gray">
          <a:xfrm>
            <a:off x="4736986" y="2481858"/>
            <a:ext cx="154016" cy="184355"/>
          </a:xfrm>
          <a:prstGeom prst="ellipse">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kern="0" dirty="0">
                <a:ea typeface="Arial Unicode MS" pitchFamily="34" charset="-128"/>
                <a:cs typeface="Arial Unicode MS" pitchFamily="34" charset="-128"/>
              </a:rPr>
              <a:t>2</a:t>
            </a: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1" name="Oval 10">
            <a:extLst>
              <a:ext uri="{FF2B5EF4-FFF2-40B4-BE49-F238E27FC236}">
                <a16:creationId xmlns:a16="http://schemas.microsoft.com/office/drawing/2014/main" id="{14855417-7F60-4D7A-946C-02CC463B8982}"/>
              </a:ext>
            </a:extLst>
          </p:cNvPr>
          <p:cNvSpPr/>
          <p:nvPr/>
        </p:nvSpPr>
        <p:spPr bwMode="gray">
          <a:xfrm>
            <a:off x="7133496" y="2451378"/>
            <a:ext cx="154016" cy="184355"/>
          </a:xfrm>
          <a:prstGeom prst="ellipse">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b="0" i="0" u="none" strike="noStrike" kern="0" cap="none" spc="0" normalizeH="0" baseline="0" noProof="0" dirty="0">
                <a:ln>
                  <a:noFill/>
                </a:ln>
                <a:effectLst/>
                <a:uLnTx/>
                <a:uFillTx/>
                <a:ea typeface="Arial Unicode MS" pitchFamily="34" charset="-128"/>
                <a:cs typeface="Arial Unicode MS" pitchFamily="34" charset="-128"/>
              </a:rPr>
              <a:t>3</a:t>
            </a:r>
          </a:p>
        </p:txBody>
      </p:sp>
      <p:sp>
        <p:nvSpPr>
          <p:cNvPr id="10" name="Oval 9">
            <a:extLst>
              <a:ext uri="{FF2B5EF4-FFF2-40B4-BE49-F238E27FC236}">
                <a16:creationId xmlns:a16="http://schemas.microsoft.com/office/drawing/2014/main" id="{3BA5FDA5-BAE2-4971-B196-728EA1B5DFCF}"/>
              </a:ext>
            </a:extLst>
          </p:cNvPr>
          <p:cNvSpPr/>
          <p:nvPr/>
        </p:nvSpPr>
        <p:spPr bwMode="gray">
          <a:xfrm>
            <a:off x="7235443" y="2654807"/>
            <a:ext cx="154016" cy="184355"/>
          </a:xfrm>
          <a:prstGeom prst="ellipse">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kern="0" dirty="0">
                <a:ea typeface="Arial Unicode MS" pitchFamily="34" charset="-128"/>
                <a:cs typeface="Arial Unicode MS" pitchFamily="34" charset="-128"/>
              </a:rPr>
              <a:t>4</a:t>
            </a: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2" name="Oval 11">
            <a:extLst>
              <a:ext uri="{FF2B5EF4-FFF2-40B4-BE49-F238E27FC236}">
                <a16:creationId xmlns:a16="http://schemas.microsoft.com/office/drawing/2014/main" id="{9498E48E-0EE7-4381-BA41-4280BC4A339B}"/>
              </a:ext>
            </a:extLst>
          </p:cNvPr>
          <p:cNvSpPr/>
          <p:nvPr/>
        </p:nvSpPr>
        <p:spPr bwMode="gray">
          <a:xfrm>
            <a:off x="6819453" y="3073200"/>
            <a:ext cx="154016" cy="184355"/>
          </a:xfrm>
          <a:prstGeom prst="ellipse">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b="0" i="0" u="none" strike="noStrike" kern="0" cap="none" spc="0" normalizeH="0" baseline="0" noProof="0" dirty="0">
                <a:ln>
                  <a:noFill/>
                </a:ln>
                <a:effectLst/>
                <a:uLnTx/>
                <a:uFillTx/>
                <a:ea typeface="Arial Unicode MS" pitchFamily="34" charset="-128"/>
                <a:cs typeface="Arial Unicode MS" pitchFamily="34" charset="-128"/>
              </a:rPr>
              <a:t>5</a:t>
            </a:r>
          </a:p>
        </p:txBody>
      </p:sp>
      <p:pic>
        <p:nvPicPr>
          <p:cNvPr id="6" name="Picture 5">
            <a:extLst>
              <a:ext uri="{FF2B5EF4-FFF2-40B4-BE49-F238E27FC236}">
                <a16:creationId xmlns:a16="http://schemas.microsoft.com/office/drawing/2014/main" id="{FD987D60-0F14-4290-B3EA-96EDA76E0EB3}"/>
              </a:ext>
            </a:extLst>
          </p:cNvPr>
          <p:cNvPicPr>
            <a:picLocks noChangeAspect="1"/>
          </p:cNvPicPr>
          <p:nvPr/>
        </p:nvPicPr>
        <p:blipFill>
          <a:blip r:embed="rId3"/>
          <a:stretch>
            <a:fillRect/>
          </a:stretch>
        </p:blipFill>
        <p:spPr>
          <a:xfrm>
            <a:off x="5072999" y="5072506"/>
            <a:ext cx="3914775" cy="1333500"/>
          </a:xfrm>
          <a:prstGeom prst="rect">
            <a:avLst/>
          </a:prstGeom>
        </p:spPr>
      </p:pic>
      <p:sp>
        <p:nvSpPr>
          <p:cNvPr id="13" name="Oval 12">
            <a:extLst>
              <a:ext uri="{FF2B5EF4-FFF2-40B4-BE49-F238E27FC236}">
                <a16:creationId xmlns:a16="http://schemas.microsoft.com/office/drawing/2014/main" id="{0DB7541F-C9A1-4487-A8AE-1C8A25AFF8C4}"/>
              </a:ext>
            </a:extLst>
          </p:cNvPr>
          <p:cNvSpPr/>
          <p:nvPr/>
        </p:nvSpPr>
        <p:spPr bwMode="gray">
          <a:xfrm>
            <a:off x="7823647" y="5554901"/>
            <a:ext cx="154016" cy="184355"/>
          </a:xfrm>
          <a:prstGeom prst="ellipse">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kern="0" dirty="0">
                <a:ea typeface="Arial Unicode MS" pitchFamily="34" charset="-128"/>
                <a:cs typeface="Arial Unicode MS" pitchFamily="34" charset="-128"/>
              </a:rPr>
              <a:t>6</a:t>
            </a: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7" name="Rectangle 6">
            <a:extLst>
              <a:ext uri="{FF2B5EF4-FFF2-40B4-BE49-F238E27FC236}">
                <a16:creationId xmlns:a16="http://schemas.microsoft.com/office/drawing/2014/main" id="{D159769E-B201-42C2-AFF7-3FC27165BC49}"/>
              </a:ext>
            </a:extLst>
          </p:cNvPr>
          <p:cNvSpPr/>
          <p:nvPr/>
        </p:nvSpPr>
        <p:spPr>
          <a:xfrm>
            <a:off x="91440" y="5647078"/>
            <a:ext cx="4572000" cy="746358"/>
          </a:xfrm>
          <a:prstGeom prst="rect">
            <a:avLst/>
          </a:prstGeom>
        </p:spPr>
        <p:txBody>
          <a:bodyPr>
            <a:spAutoFit/>
          </a:bodyPr>
          <a:lstStyle/>
          <a:p>
            <a:pPr lvl="0" algn="just">
              <a:lnSpc>
                <a:spcPts val="1700"/>
              </a:lnSpc>
              <a:spcAft>
                <a:spcPts val="600"/>
              </a:spcAft>
              <a:buClr>
                <a:srgbClr val="F0AB00"/>
              </a:buClr>
              <a:buSzPct val="120000"/>
              <a:defRPr/>
            </a:pPr>
            <a:r>
              <a:rPr lang="en-US" kern="0" dirty="0">
                <a:solidFill>
                  <a:srgbClr val="FF0000"/>
                </a:solidFill>
              </a:rPr>
              <a:t>Note: Any field with an asterisk is required on the Ariba Network. Stryker also requires the fields mentioned on the prior slide.</a:t>
            </a:r>
          </a:p>
        </p:txBody>
      </p:sp>
    </p:spTree>
    <p:extLst>
      <p:ext uri="{BB962C8B-B14F-4D97-AF65-F5344CB8AC3E}">
        <p14:creationId xmlns:p14="http://schemas.microsoft.com/office/powerpoint/2010/main" val="3055196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25908" y="2199674"/>
            <a:ext cx="6271881" cy="3344231"/>
          </a:xfrm>
          <a:prstGeom prst="rect">
            <a:avLst/>
          </a:prstGeom>
        </p:spPr>
      </p:pic>
      <p:sp>
        <p:nvSpPr>
          <p:cNvPr id="2" name="Title 1"/>
          <p:cNvSpPr>
            <a:spLocks noGrp="1"/>
          </p:cNvSpPr>
          <p:nvPr>
            <p:ph type="title"/>
          </p:nvPr>
        </p:nvSpPr>
        <p:spPr/>
        <p:txBody>
          <a:bodyPr/>
          <a:lstStyle/>
          <a:p>
            <a:r>
              <a:rPr lang="en-US" dirty="0"/>
              <a:t>Create Ship Notice</a:t>
            </a:r>
            <a:br>
              <a:rPr lang="en-US" dirty="0"/>
            </a:br>
            <a:r>
              <a:rPr lang="en-US" sz="2000" b="0" dirty="0"/>
              <a:t>Against a Purchase Order or a Scheduling Agreement </a:t>
            </a:r>
            <a:endParaRPr lang="en-US" b="0" dirty="0"/>
          </a:p>
        </p:txBody>
      </p:sp>
      <p:grpSp>
        <p:nvGrpSpPr>
          <p:cNvPr id="23" name="Group 22"/>
          <p:cNvGrpSpPr/>
          <p:nvPr/>
        </p:nvGrpSpPr>
        <p:grpSpPr>
          <a:xfrm>
            <a:off x="7223469" y="167979"/>
            <a:ext cx="1414722" cy="275496"/>
            <a:chOff x="7223468" y="202707"/>
            <a:chExt cx="1414722" cy="275496"/>
          </a:xfrm>
        </p:grpSpPr>
        <p:sp>
          <p:nvSpPr>
            <p:cNvPr id="25"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6" name="Action Button: Home 13">
              <a:hlinkClick r:id="rId4"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7"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8" name="Action Button: Beginning 15">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20" name="Action Button: Help 19">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5" name="Oval 14"/>
          <p:cNvSpPr/>
          <p:nvPr/>
        </p:nvSpPr>
        <p:spPr bwMode="gray">
          <a:xfrm>
            <a:off x="6586107" y="2257533"/>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sp>
        <p:nvSpPr>
          <p:cNvPr id="6" name="TextBox 5"/>
          <p:cNvSpPr txBox="1"/>
          <p:nvPr/>
        </p:nvSpPr>
        <p:spPr>
          <a:xfrm flipH="1">
            <a:off x="733358" y="1479007"/>
            <a:ext cx="5199066" cy="276999"/>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600"/>
              </a:spcBef>
              <a:spcAft>
                <a:spcPct val="0"/>
              </a:spcAft>
              <a:buClr>
                <a:srgbClr val="F0AB00"/>
              </a:buClr>
              <a:buSzPct val="80000"/>
              <a:buFontTx/>
              <a:buNone/>
              <a:tabLst/>
              <a:defRPr/>
            </a:pPr>
            <a:r>
              <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 </a:t>
            </a:r>
            <a:r>
              <a:rPr kumimoji="0" lang="en-US" sz="14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Click</a:t>
            </a:r>
            <a:r>
              <a:rPr kumimoji="0" lang="en-US" sz="14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 Submit to send the Ship Notice to Stryker</a:t>
            </a:r>
          </a:p>
        </p:txBody>
      </p:sp>
    </p:spTree>
    <p:extLst>
      <p:ext uri="{BB962C8B-B14F-4D97-AF65-F5344CB8AC3E}">
        <p14:creationId xmlns:p14="http://schemas.microsoft.com/office/powerpoint/2010/main" val="2791784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24000" y="3026733"/>
            <a:ext cx="5623954" cy="3173770"/>
          </a:xfrm>
          <a:prstGeom prst="rect">
            <a:avLst/>
          </a:prstGeom>
        </p:spPr>
      </p:pic>
      <p:pic>
        <p:nvPicPr>
          <p:cNvPr id="5" name="Picture 4"/>
          <p:cNvPicPr>
            <a:picLocks noChangeAspect="1"/>
          </p:cNvPicPr>
          <p:nvPr/>
        </p:nvPicPr>
        <p:blipFill>
          <a:blip r:embed="rId4"/>
          <a:stretch>
            <a:fillRect/>
          </a:stretch>
        </p:blipFill>
        <p:spPr>
          <a:xfrm>
            <a:off x="6311926" y="3586259"/>
            <a:ext cx="2371725" cy="2200275"/>
          </a:xfrm>
          <a:prstGeom prst="rect">
            <a:avLst/>
          </a:prstGeom>
          <a:ln>
            <a:solidFill>
              <a:schemeClr val="tx1"/>
            </a:solidFill>
          </a:ln>
        </p:spPr>
      </p:pic>
      <p:sp>
        <p:nvSpPr>
          <p:cNvPr id="2" name="Title 1"/>
          <p:cNvSpPr>
            <a:spLocks noGrp="1"/>
          </p:cNvSpPr>
          <p:nvPr>
            <p:ph type="title"/>
          </p:nvPr>
        </p:nvSpPr>
        <p:spPr/>
        <p:txBody>
          <a:bodyPr/>
          <a:lstStyle/>
          <a:p>
            <a:pPr marL="547688" indent="-547688"/>
            <a:r>
              <a:rPr lang="en-US" dirty="0"/>
              <a:t>Submit Ship Notice</a:t>
            </a:r>
          </a:p>
        </p:txBody>
      </p:sp>
      <p:sp>
        <p:nvSpPr>
          <p:cNvPr id="10" name="TextBox 9"/>
          <p:cNvSpPr txBox="1"/>
          <p:nvPr/>
        </p:nvSpPr>
        <p:spPr>
          <a:xfrm>
            <a:off x="324000" y="1518180"/>
            <a:ext cx="8496000" cy="1434026"/>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After reviewing </a:t>
            </a:r>
            <a:r>
              <a:rPr kumimoji="0" lang="en-US" sz="1400" b="0" i="0" u="none" strike="noStrike" kern="1200" cap="none" spc="0" normalizeH="0" baseline="0" noProof="0" dirty="0">
                <a:ln>
                  <a:noFill/>
                </a:ln>
                <a:solidFill>
                  <a:srgbClr val="000000"/>
                </a:solidFill>
                <a:effectLst/>
                <a:uLnTx/>
                <a:uFillTx/>
                <a:latin typeface="Arial"/>
                <a:ea typeface="+mn-ea"/>
                <a:cs typeface="+mn-cs"/>
              </a:rPr>
              <a:t>your Ship Notice, click Submit to send Ship Notice to Stryker. Ship Notices provide improved communications to help avoid unnecessary calls to order support department.</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After submitting </a:t>
            </a:r>
            <a:r>
              <a:rPr kumimoji="0" lang="en-US" sz="1400" b="0" i="0" u="none" strike="noStrike" kern="1200" cap="none" spc="0" normalizeH="0" baseline="0" noProof="0" dirty="0">
                <a:ln>
                  <a:noFill/>
                </a:ln>
                <a:solidFill>
                  <a:srgbClr val="000000"/>
                </a:solidFill>
                <a:effectLst/>
                <a:uLnTx/>
                <a:uFillTx/>
                <a:latin typeface="Arial"/>
                <a:ea typeface="+mn-ea"/>
                <a:cs typeface="+mn-cs"/>
              </a:rPr>
              <a:t>your Ship Notice, the Order Status will be updated to Shipped. Submitted Ship Notices can be viewed from Outbox or by clicking the link under the Related Documents from the PO View. </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just" defTabSz="914400" rtl="0" eaLnBrk="1" fontAlgn="auto" latinLnBrk="0" hangingPunct="1">
              <a:lnSpc>
                <a:spcPts val="1700"/>
              </a:lnSpc>
              <a:spcBef>
                <a:spcPts val="0"/>
              </a:spcBef>
              <a:spcAft>
                <a:spcPts val="600"/>
              </a:spcAft>
              <a:buClr>
                <a:srgbClr val="F0AB00"/>
              </a:buClr>
              <a:buSzPct val="120000"/>
              <a:buFontTx/>
              <a:buAutoNum type="arabicPeriod"/>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just" defTabSz="914400" rtl="0" eaLnBrk="1" fontAlgn="auto" latinLnBrk="0" hangingPunct="1">
              <a:lnSpc>
                <a:spcPts val="1700"/>
              </a:lnSpc>
              <a:spcBef>
                <a:spcPts val="0"/>
              </a:spcBef>
              <a:spcAft>
                <a:spcPts val="600"/>
              </a:spcAft>
              <a:buClr>
                <a:srgbClr val="F0AB00"/>
              </a:buClr>
              <a:buSzPct val="120000"/>
              <a:buFontTx/>
              <a:buAutoNum type="arabicPeriod"/>
              <a:tabLst/>
              <a:defRPr/>
            </a:pP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15" name="Oval 14"/>
          <p:cNvSpPr/>
          <p:nvPr/>
        </p:nvSpPr>
        <p:spPr bwMode="gray">
          <a:xfrm>
            <a:off x="6201792" y="3905795"/>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grpSp>
        <p:nvGrpSpPr>
          <p:cNvPr id="21" name="Group 20"/>
          <p:cNvGrpSpPr/>
          <p:nvPr/>
        </p:nvGrpSpPr>
        <p:grpSpPr>
          <a:xfrm>
            <a:off x="7223469" y="167979"/>
            <a:ext cx="1414722" cy="275496"/>
            <a:chOff x="7223468" y="202707"/>
            <a:chExt cx="1414722" cy="275496"/>
          </a:xfrm>
        </p:grpSpPr>
        <p:sp>
          <p:nvSpPr>
            <p:cNvPr id="22"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3" name="Action Button: Home 13">
              <a:hlinkClick r:id="rId5"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4"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5" name="Action Button: Beginning 15">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4" name="Action Button: Help 13">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3" name="Oval 12"/>
          <p:cNvSpPr/>
          <p:nvPr/>
        </p:nvSpPr>
        <p:spPr bwMode="gray">
          <a:xfrm>
            <a:off x="4930835" y="3059999"/>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spTree>
    <p:extLst>
      <p:ext uri="{BB962C8B-B14F-4D97-AF65-F5344CB8AC3E}">
        <p14:creationId xmlns:p14="http://schemas.microsoft.com/office/powerpoint/2010/main" val="242645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4000" y="2601668"/>
            <a:ext cx="8489516" cy="2284806"/>
          </a:xfrm>
          <a:prstGeom prst="rect">
            <a:avLst/>
          </a:prstGeom>
          <a:ln>
            <a:solidFill>
              <a:schemeClr val="tx1"/>
            </a:solidFill>
          </a:ln>
        </p:spPr>
      </p:pic>
      <p:sp>
        <p:nvSpPr>
          <p:cNvPr id="4" name="Title 3"/>
          <p:cNvSpPr>
            <a:spLocks noGrp="1"/>
          </p:cNvSpPr>
          <p:nvPr>
            <p:ph type="title"/>
          </p:nvPr>
        </p:nvSpPr>
        <p:spPr/>
        <p:txBody>
          <a:bodyPr/>
          <a:lstStyle/>
          <a:p>
            <a:r>
              <a:rPr lang="en-US" dirty="0"/>
              <a:t>Create Ship Notice</a:t>
            </a:r>
            <a:br>
              <a:rPr lang="en-US" dirty="0"/>
            </a:br>
            <a:r>
              <a:rPr lang="en-US" sz="2000" b="0" dirty="0"/>
              <a:t>Review Shipment Status</a:t>
            </a:r>
            <a:endParaRPr lang="en-US" b="0" dirty="0"/>
          </a:p>
        </p:txBody>
      </p:sp>
      <p:sp>
        <p:nvSpPr>
          <p:cNvPr id="8" name="TextBox 7"/>
          <p:cNvSpPr txBox="1"/>
          <p:nvPr/>
        </p:nvSpPr>
        <p:spPr>
          <a:xfrm>
            <a:off x="324000" y="1606319"/>
            <a:ext cx="8496000" cy="728634"/>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After submission</a:t>
            </a:r>
            <a:r>
              <a:rPr kumimoji="0" lang="en-US" sz="1400" b="0" i="0" u="none" strike="noStrike" kern="0" cap="none" spc="0" normalizeH="0" baseline="0" noProof="0" dirty="0">
                <a:ln>
                  <a:noFill/>
                </a:ln>
                <a:solidFill>
                  <a:srgbClr val="000000"/>
                </a:solidFill>
                <a:effectLst/>
                <a:uLnTx/>
                <a:uFillTx/>
                <a:latin typeface="Arial"/>
                <a:ea typeface="+mn-ea"/>
                <a:cs typeface="+mn-cs"/>
              </a:rPr>
              <a:t>, the order status associated with the PO/Scheduling Agreement Release will be updated to shipped/partially shipped and is viewable in your detail screen.</a:t>
            </a:r>
          </a:p>
          <a:p>
            <a:pPr marL="342900" marR="0" lvl="0" indent="-342900" algn="l"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Review</a:t>
            </a:r>
            <a:r>
              <a:rPr kumimoji="0" lang="en-US" sz="1400" b="0" i="0" u="none" strike="noStrike" kern="0" cap="none" spc="0" normalizeH="0" baseline="0" noProof="0" dirty="0">
                <a:ln>
                  <a:noFill/>
                </a:ln>
                <a:solidFill>
                  <a:srgbClr val="000000"/>
                </a:solidFill>
                <a:effectLst/>
                <a:uLnTx/>
                <a:uFillTx/>
                <a:latin typeface="Arial"/>
                <a:ea typeface="+mn-ea"/>
                <a:cs typeface="+mn-cs"/>
              </a:rPr>
              <a:t> the Advance Ship Notice created by clicking the hyperlink next to the Related Documents label.</a:t>
            </a:r>
          </a:p>
          <a:p>
            <a:pPr marL="342900" marR="0" lvl="0" indent="-342900" algn="l"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endParaRPr kumimoji="0" lang="en-US" sz="1400" b="1"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endParaRPr kumimoji="0" lang="en-US" sz="1400" b="1"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a:p>
            <a:pPr marL="257175" marR="0" lvl="0" indent="-257175" algn="just" defTabSz="914400" rtl="0" eaLnBrk="1" fontAlgn="auto" latinLnBrk="0" hangingPunct="1">
              <a:lnSpc>
                <a:spcPts val="1275"/>
              </a:lnSpc>
              <a:spcBef>
                <a:spcPts val="0"/>
              </a:spcBef>
              <a:spcAft>
                <a:spcPts val="450"/>
              </a:spcAft>
              <a:buClr>
                <a:srgbClr val="F0AB00"/>
              </a:buClr>
              <a:buSzPct val="120000"/>
              <a:buFont typeface="+mj-lt"/>
              <a:buAutoNum type="arabicPeriod"/>
              <a:tabLst/>
              <a:defRPr/>
            </a:pPr>
            <a:endParaRPr kumimoji="0" lang="en-US" sz="1100" b="1" i="0" u="none" strike="noStrike" kern="0" cap="none" spc="0" normalizeH="0" baseline="0" noProof="0" dirty="0">
              <a:ln>
                <a:noFill/>
              </a:ln>
              <a:solidFill>
                <a:srgbClr val="000000"/>
              </a:solidFill>
              <a:effectLst/>
              <a:uLnTx/>
              <a:uFillTx/>
              <a:latin typeface="Arial"/>
              <a:ea typeface="+mn-ea"/>
              <a:cs typeface="+mn-cs"/>
            </a:endParaRPr>
          </a:p>
        </p:txBody>
      </p:sp>
      <p:sp>
        <p:nvSpPr>
          <p:cNvPr id="9" name="Oval 8"/>
          <p:cNvSpPr/>
          <p:nvPr/>
        </p:nvSpPr>
        <p:spPr bwMode="gray">
          <a:xfrm>
            <a:off x="7416134" y="3672050"/>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sp>
        <p:nvSpPr>
          <p:cNvPr id="10" name="Oval 9"/>
          <p:cNvSpPr/>
          <p:nvPr/>
        </p:nvSpPr>
        <p:spPr bwMode="gray">
          <a:xfrm>
            <a:off x="8050315" y="4720578"/>
            <a:ext cx="220267" cy="219075"/>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grpSp>
        <p:nvGrpSpPr>
          <p:cNvPr id="11" name="Group 10"/>
          <p:cNvGrpSpPr/>
          <p:nvPr/>
        </p:nvGrpSpPr>
        <p:grpSpPr>
          <a:xfrm>
            <a:off x="7223469" y="167979"/>
            <a:ext cx="1414722" cy="275496"/>
            <a:chOff x="7223468" y="202707"/>
            <a:chExt cx="1414722" cy="275496"/>
          </a:xfrm>
        </p:grpSpPr>
        <p:sp>
          <p:nvSpPr>
            <p:cNvPr id="12"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3" name="Action Button: Home 13">
              <a:hlinkClick r:id="rId3"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4"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5" name="Action Button: Beginning 15">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Tree>
    <p:extLst>
      <p:ext uri="{BB962C8B-B14F-4D97-AF65-F5344CB8AC3E}">
        <p14:creationId xmlns:p14="http://schemas.microsoft.com/office/powerpoint/2010/main" val="124427644"/>
      </p:ext>
    </p:extLst>
  </p:cSld>
  <p:clrMapOvr>
    <a:masterClrMapping/>
  </p:clrMapOvr>
  <p:transition/>
</p:sld>
</file>

<file path=ppt/theme/theme1.xml><?xml version="1.0" encoding="utf-8"?>
<a:theme xmlns:a="http://schemas.openxmlformats.org/drawingml/2006/main" name="SAP_Ariba_2016_4x3_whit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16_4x3_white.pptx" id="{84092EF6-004C-4B10-AF97-6A0433EB25C4}" vid="{AA4ECABE-9DC8-43A1-A371-CB1672063894}"/>
    </a:ext>
  </a:extLst>
</a:theme>
</file>

<file path=ppt/theme/theme2.xml><?xml version="1.0" encoding="utf-8"?>
<a:theme xmlns:a="http://schemas.openxmlformats.org/drawingml/2006/main" name="SAP_2013_v1.2">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3.xml><?xml version="1.0" encoding="utf-8"?>
<a:theme xmlns:a="http://schemas.openxmlformats.org/drawingml/2006/main" name="1_SAP_Ariba_2016_4x3_whit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16_4x3_white.pptx" id="{84092EF6-004C-4B10-AF97-6A0433EB25C4}" vid="{AA4ECABE-9DC8-43A1-A371-CB1672063894}"/>
    </a:ext>
  </a:extLst>
</a:theme>
</file>

<file path=ppt/theme/theme4.xml><?xml version="1.0" encoding="utf-8"?>
<a:theme xmlns:a="http://schemas.openxmlformats.org/drawingml/2006/main" name="3_SAP_Ariba_2016_4x3_whit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16_4x3_white.pptx" id="{84092EF6-004C-4B10-AF97-6A0433EB25C4}" vid="{AA4ECABE-9DC8-43A1-A371-CB1672063894}"/>
    </a:ext>
  </a:extLst>
</a:theme>
</file>

<file path=ppt/theme/theme5.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2FD6F1506F564BB79A97F9C245AD34" ma:contentTypeVersion="12" ma:contentTypeDescription="Create a new document." ma:contentTypeScope="" ma:versionID="11ccf136d411743aba99395d55934974">
  <xsd:schema xmlns:xsd="http://www.w3.org/2001/XMLSchema" xmlns:xs="http://www.w3.org/2001/XMLSchema" xmlns:p="http://schemas.microsoft.com/office/2006/metadata/properties" xmlns:ns3="386f4720-9db4-4950-8ffd-cd1ef4b846d5" xmlns:ns4="025efd7d-4e1d-49ec-b269-b81537660960" targetNamespace="http://schemas.microsoft.com/office/2006/metadata/properties" ma:root="true" ma:fieldsID="70d1df0017a63eb7c8d941fb2d1ef8a7" ns3:_="" ns4:_="">
    <xsd:import namespace="386f4720-9db4-4950-8ffd-cd1ef4b846d5"/>
    <xsd:import namespace="025efd7d-4e1d-49ec-b269-b815376609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6f4720-9db4-4950-8ffd-cd1ef4b846d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5efd7d-4e1d-49ec-b269-b8153766096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C4DE9F-1FD7-433D-AF5D-5159CE874A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6f4720-9db4-4950-8ffd-cd1ef4b846d5"/>
    <ds:schemaRef ds:uri="025efd7d-4e1d-49ec-b269-b815376609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0E0BD3-5241-459E-B870-97BA622FFE2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8C677C9-0C7B-4041-A6AF-BDBE59FBFA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SAP_Ariba_2016_4x3_White</Template>
  <TotalTime>43063</TotalTime>
  <Words>802</Words>
  <Application>Microsoft Macintosh PowerPoint</Application>
  <PresentationFormat>On-screen Show (4:3)</PresentationFormat>
  <Paragraphs>107</Paragraphs>
  <Slides>11</Slides>
  <Notes>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11</vt:i4>
      </vt:variant>
    </vt:vector>
  </HeadingPairs>
  <TitlesOfParts>
    <vt:vector size="21" baseType="lpstr">
      <vt:lpstr>Wingdings</vt:lpstr>
      <vt:lpstr>Courier New</vt:lpstr>
      <vt:lpstr>Wingdings</vt:lpstr>
      <vt:lpstr>Symbol</vt:lpstr>
      <vt:lpstr>Arial</vt:lpstr>
      <vt:lpstr>Cambria</vt:lpstr>
      <vt:lpstr>SAP_Ariba_2016_4x3_white</vt:lpstr>
      <vt:lpstr>SAP_2013_v1.2</vt:lpstr>
      <vt:lpstr>1_SAP_Ariba_2016_4x3_white</vt:lpstr>
      <vt:lpstr>3_SAP_Ariba_2016_4x3_white</vt:lpstr>
      <vt:lpstr>Ship Notice Training Guide (Batch Managed Materials) 2023</vt:lpstr>
      <vt:lpstr>Agenda</vt:lpstr>
      <vt:lpstr>Advance Ship Notices Required Fields</vt:lpstr>
      <vt:lpstr>Advance Ship Notice (ASN) Call Outs </vt:lpstr>
      <vt:lpstr>Create Ship Notice Against a Purchase Order</vt:lpstr>
      <vt:lpstr>Create Ship Notice  For Batch (Lot) Managed Product</vt:lpstr>
      <vt:lpstr>Create Ship Notice Against a Purchase Order or a Scheduling Agreement </vt:lpstr>
      <vt:lpstr>Submit Ship Notice</vt:lpstr>
      <vt:lpstr>Create Ship Notice Review Shipment Status</vt:lpstr>
      <vt:lpstr>Advanced Ship Notice (Cancel)</vt:lpstr>
      <vt:lpstr>Thank you for joining the  Ariba Network!</vt:lpstr>
    </vt:vector>
  </TitlesOfParts>
  <Manager/>
  <Company>SAP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Ship Notice Training Guide (Batch Managed Materials</dc:title>
  <dc:subject/>
  <dc:creator>SAP SE</dc:creator>
  <cp:keywords/>
  <dc:description/>
  <cp:lastModifiedBy>Bocage, Kristian</cp:lastModifiedBy>
  <cp:revision>997</cp:revision>
  <dcterms:created xsi:type="dcterms:W3CDTF">2016-08-22T13:51:35Z</dcterms:created>
  <dcterms:modified xsi:type="dcterms:W3CDTF">2023-04-11T14:50:38Z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0x010100CA2FD6F1506F564BB79A97F9C245AD34</vt:lpwstr>
  </property>
</Properties>
</file>