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Helvetica Neue Light" panose="020B0604020202020204" charset="0"/>
      <p:regular r:id="rId31"/>
      <p:bold r:id="rId32"/>
      <p:italic r:id="rId33"/>
      <p:boldItalic r:id="rId34"/>
    </p:embeddedFont>
    <p:embeddedFont>
      <p:font typeface="Leelawadee" panose="020B0502040204020203" pitchFamily="34" charset="-34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เอกสารการเดินทางที่มีรายละเอียดค่าใช้จ่าย </a:t>
          </a:r>
          <a:br>
            <a:rPr lang="en-US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</a:br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ชั้นการเดินทาง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เอกสารแสดงที่พักและมื้ออาหารที่มีรายละเอียดค่าใช้จ่าย ผู้เข้าร่วมและตำแหน่ง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การอนุมัติค่าใช้จ่าย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ต้นฉบับใบเสร็จรับเงินแยกรายการ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วัตถุประสงค์ทางธุรกิจ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ใบแจ้งหนี้ที่ระบุจำนวนเงิน วันที่ให้บริการ และประเภทของบริการและ/หรือผลิตภัณฑ์ที่ได้รับ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การอนุมัติภายใน ใบสั่งซื้อ และหลักฐานการชำระเงิน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หลักฐานการปฏิบัติงาน (เช่น ประกาศเกี่ยวกับ</a:t>
          </a:r>
          <a:br>
            <a:rPr lang="en-US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</a:br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การจัดส่ง วัสดุ)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สัญญา ข้อตกลงเป็นลายลักษณ์อักษร และเอกสารแนบท้าย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th-th" sz="1400" b="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การติดต่อสื่อสาร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ใบเสร็จรับเงิน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บัตรกำนัลที่ขอ รวมทั้งการใช้งานที่ตั้งใจและจำนวนเงิน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การลงชื่อของผู้อนุมัติและวันที่เบิกจ่าย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การกระทบยอด (เช่น การเบิกจ่ายเทียบกับการใช้จ่าย) และหลักฐานว่ามีการคืนเงินที่ไม่ได้ใช้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เอกสารอนุมัติเบื้องต้น รวมถึงแบบฟอร์มคำขอและเหตุผลทางธุรกิจ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หลักฐานว่ามีการใช้เงินอย่างไร (เช่น ระเบียบวาระ เอกสารนำเสนอข้อมูล งานวิจัย)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เอกสารการเดินทาง ที่พัก และอาหาร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ในกรณีของการจัดงานกิจกรรมหรือการประชุม ควรมีรายชื่อผู้เข้าร่วม รูปภาพบูธ ฯลฯ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ข้อตกลงของบริษัทรับจัดส่งสินค้า/ตัวแทนออกของ/ตัวแทน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ใบแจ้งภาษีศุลกากร/ใบแจ้งค่าขนส่งและใบเสร็จรับเงิน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แบบฟอร์มศุลกากรและรายการราคา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แบบฟอร์มการโอนเงินผ่านธนาคาร/การโอนเงินโดยตรงของบุคคลที่สาม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ใบกำกับภาษีที่ทางราชการออกให้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ใบสั่งซื้อของลูกค้า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ใบแจ้งหนี้การขาย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เอกสารในการจัดส่ง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รายการราคา รวมส่วนลดที่ให้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th-th" sz="14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หลักฐานการชำระเงินที่ได้รับจากลูกค้า</a:t>
          </a:r>
          <a:endParaRPr sz="1400" b="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เอกสารสนับสนุนเพียงพอเพื่อสะท้อนถึงลักษณะ</a:t>
          </a:r>
          <a:br>
            <a:rPr lang="en-US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ของผลิตภัณฑ์ที่จำหน่ายและ/หรือบริการที่มีให้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คำอธิบายโดยละเอียด</a:t>
          </a:r>
          <a:br>
            <a:rPr lang="en-US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ของบริการที่มีให้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การสนับสนุนข้อตกลง</a:t>
          </a:r>
          <a:br>
            <a:rPr lang="en-US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ตามอัตราในสัญญา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บริการนั้นมีตามวัตถุประสงค์ที่ชอบด้วยกฎหมายและวัตถุประสงค์ทางธุรกิจ</a:t>
          </a:r>
          <a:br>
            <a:rPr lang="en-US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ที่ถูกต้อง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เอกสารการอนุมัติ</a:t>
          </a:r>
          <a:br>
            <a:rPr lang="en-US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ที่เหมาะสม</a:t>
          </a: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เอกสารการเดินทางที่มีรายละเอียดค่าใช้จ่าย </a:t>
          </a:r>
          <a:br>
            <a:rPr lang="en-US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</a:b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ชั้นการเดินทาง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เอกสารแสดงที่พักและมื้ออาหารที่มีรายละเอียดค่าใช้จ่าย ผู้เข้าร่วมและตำแหน่ง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การอนุมัติค่าใช้จ่าย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ต้นฉบับใบเสร็จรับเงินแยกรายการ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วัตถุประสงค์ทางธุรกิจ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ใบแจ้งหนี้ที่ระบุจำนวนเงิน วันที่ให้บริการ และประเภทของบริการและ/หรือผลิตภัณฑ์ที่ได้รับ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สัญญา ข้อตกลงเป็นลายลักษณ์อักษร และเอกสารแนบท้าย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การอนุมัติภายใน ใบสั่งซื้อ และหลักฐานการชำระเงิน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หลักฐานการปฏิบัติงาน (เช่น ประกาศเกี่ยวกับ</a:t>
          </a:r>
          <a:br>
            <a:rPr lang="en-US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</a:b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การจัดส่ง วัสดุ)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b="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การติดต่อสื่อสาร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ใบเสร็จรับเงิน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บัตรกำนัลที่ขอ รวมทั้งการใช้งานที่ตั้งใจและจำนวนเงิน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การลงชื่อของผู้อนุมัติและวันที่เบิกจ่าย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chemeClr val="tx1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การกระทบยอด (เช่น การเบิกจ่ายเทียบกับการใช้จ่าย) และหลักฐานว่ามีการคืนเงินที่ไม่ได้ใช้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เอกสารอนุมัติเบื้องต้น รวมถึงแบบฟอร์มคำขอและเหตุผลทางธุรกิจ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หลักฐานว่ามีการใช้เงินอย่างไร (เช่น ระเบียบวาระ เอกสารนำเสนอข้อมูล งานวิจัย)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เอกสารการเดินทาง ที่พัก และอาหาร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ในกรณีของการจัดงานกิจกรรมหรือการประชุม ควรมีรายชื่อผู้เข้าร่วม รูปภาพบูธ ฯลฯ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ข้อตกลงของบริษัทรับจัดส่งสินค้า/ตัวแทนออกของ/ตัวแทน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ใบแจ้งภาษีศุลกากร/ใบแจ้งค่าขนส่งและใบเสร็จรับเงิน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แบบฟอร์มศุลกากรและรายการราคา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แบบฟอร์มการโอนเงินผ่านธนาคาร/การโอนเงินโดยตรงของบุคคลที่สาม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ใบกำกับภาษีที่ทางราชการออกให้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ใบสั่งซื้อของลูกค้า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ใบแจ้งหนี้การขาย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เอกสารในการจัดส่ง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รายการราคา รวมส่วนลดที่ให้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solidFill>
                <a:srgbClr val="323643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rPr>
            <a:t>หลักฐานการชำระเงินที่ได้รับจากลูกค้า</a:t>
          </a:r>
          <a:endParaRPr sz="1400" b="0" kern="1200" dirty="0">
            <a:solidFill>
              <a:schemeClr val="tx1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เอกสารสนับสนุนเพียงพอเพื่อสะท้อนถึงลักษณะ</a:t>
          </a:r>
          <a:br>
            <a:rPr lang="en-US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ของผลิตภัณฑ์ที่จำหน่ายและ/หรือบริการที่มีให้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คำอธิบายโดยละเอียด</a:t>
          </a:r>
          <a:br>
            <a:rPr lang="en-US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ของบริการที่มีให้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การสนับสนุนข้อตกลง</a:t>
          </a:r>
          <a:br>
            <a:rPr lang="en-US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ตามอัตราในสัญญา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บริการนั้นมีตามวัตถุประสงค์ที่ชอบด้วยกฎหมายและวัตถุประสงค์ทางธุรกิจ</a:t>
          </a:r>
          <a:br>
            <a:rPr lang="en-US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ที่ถูกต้อง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เอกสารการอนุมัติ</a:t>
          </a:r>
          <a:br>
            <a:rPr lang="en-US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2000" b="1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ที่เหมาะสม</a:t>
          </a: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10/17/2022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10/17/2022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10/17/2022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10/17/2022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10/17/2022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10/17/2022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10/17/2022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10/17/2022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10/17/2022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10/17/2022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-1" y="6567586"/>
            <a:ext cx="52000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34495E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การฝึกอบรมเรื่องข้อกำหนดในการบันทึกข้อมูลและการลงบัญชี</a:t>
            </a:r>
            <a:endParaRPr sz="1400" dirty="0">
              <a:solidFill>
                <a:srgbClr val="34495E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10/17/2022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94034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การฝึกอบรมเรื่องข้อกำหนดในการบันทึก</a:t>
            </a:r>
            <a:br>
              <a:rPr lang="en-US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ข้อมูลและการลงบัญชี</a:t>
            </a:r>
            <a:endParaRPr sz="24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430059" cy="1228066"/>
            <a:chOff x="599440" y="953606"/>
            <a:chExt cx="74300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692824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คำอธิบาย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th-th" sz="1200" dirty="0"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เพื่อให้คำแนะนำเกี่ยวกับการดูแลจัดเก็บเอกสารสนับสนุนอย่างครบถ้วนและถูกต้องสำหรับกิจกรรม การชำระเงินและบัญชีที่มีความเสี่ยงสูง (เช่น รายงานค่าใช้จ่าย เงินสดย่อย ฯลฯ) พนักงานควรได้รับการฝึกอบรมนี้เพื่อให้เข้าใจยิ่งขึ้น</a:t>
              </a:r>
              <a:br>
                <a:rPr lang="en-US" sz="1200" dirty="0"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</a:br>
              <a:r>
                <a:rPr lang="th-th" sz="1200" dirty="0"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ถึงความสำคัญของการดูแลจัดเก็บเอกสารและวิธีดูแลให้มีการบันทึกข้อมูลและการลงบัญชีอย่างเพียงพอ</a:t>
              </a:r>
              <a:endParaRPr sz="12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100" dirty="0">
                  <a:effectLst/>
                  <a:latin typeface="Leelawadee" panose="020B0502040204020203" pitchFamily="34" charset="-34"/>
                  <a:ea typeface="Times New Roman" panose="02020603050405020304" pitchFamily="18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100" dirty="0">
                  <a:effectLst/>
                  <a:latin typeface="Leelawadee" panose="020B0502040204020203" pitchFamily="34" charset="-34"/>
                  <a:ea typeface="Times New Roman" panose="02020603050405020304" pitchFamily="18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600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600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6872778" cy="1390689"/>
            <a:chOff x="599440" y="3831139"/>
            <a:chExt cx="687277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13554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คำแนะนำ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th-th" sz="1200" dirty="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จัดให้มีการฝึกอบรมเป็นระยะๆ แก่พนักงานที่รับผิดชอบในการเก็บรักษาการบันทึกข้อมูลและ</a:t>
              </a:r>
              <a:br>
                <a:rPr lang="en-US" sz="1200" dirty="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</a:br>
              <a:r>
                <a:rPr lang="th-th" sz="1200" dirty="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การลงบัญชี รวมทั้งพนักงานใหม่ที่ว่าจ้างเพื่อทำหน้าที่ดังกล่าว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th-th" sz="1200" dirty="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ตรวจสอบให้แน่ใจว่ามีเอกสารการฝึกอบรมให้กับพนักงานตามที่จำเป็น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th-th" sz="1200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ใช้ใบลงชื่อเพื่อบันทึกข้อมูลการเข้าร่วมสำหรับเซสชันการฝึกอบรมแต่ละครั้ง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200" dirty="0">
                <a:solidFill>
                  <a:srgbClr val="2E74B5"/>
                </a:solidFill>
                <a:effectLst/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มีประโยชน์กับคุณอย่างไร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h-th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การดูแลให้การบันทึกข้อมูลและการลงบัญชีถูกต้องจะช่วยให้บริษัทคุณบันทึกธุรกรรมทางธุรกิจอย่างมีรายละเอียดเหมาะสม และดูแลให้มีระบบการควบคุมบัญชีภายในอย่างเพียงพอ การบันทึกข้อมูลและการลงบัญชีอย่างถูกต้อง</a:t>
              </a:r>
              <a:br>
                <a:rPr lang="en-US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</a:br>
              <a:r>
                <a:rPr lang="th-th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ยังมีส่วนช่วยในการวางแผน การกำหนดงบประมาณ การรายงาน และการจัดสรรทรัพยากรในธุรกิจของคุณ</a:t>
              </a:r>
              <a:br>
                <a:rPr lang="en-US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</a:br>
              <a:r>
                <a:rPr lang="th-th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อย่างมีประสิทธิภาพ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เอกสารอื่นๆ ที่ต้องพิจารณา</a:t>
              </a:r>
              <a:endParaRPr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th-th" sz="120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ใบลงชื่อ</a:t>
              </a:r>
              <a:endParaRPr sz="1200">
                <a:solidFill>
                  <a:srgbClr val="2E74B5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th-th" sz="120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คำแนะนำเกี่ยวกับการบันทึกข้อมูลและการลงบัญชี</a:t>
              </a:r>
              <a:endParaRPr sz="1200">
                <a:solidFill>
                  <a:srgbClr val="2E74B5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200" b="1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20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สาระสำคัญหลัก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5917005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028468"/>
            <a:ext cx="785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th-th" sz="3600" b="1" dirty="0">
                <a:solidFill>
                  <a:srgbClr val="FFFFFF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ข้อกำหนดในการบันทึกข้อมูล</a:t>
            </a:r>
            <a:br>
              <a:rPr lang="en-US" sz="3600" b="1" dirty="0">
                <a:solidFill>
                  <a:srgbClr val="FFFFFF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3600" b="1" dirty="0">
                <a:solidFill>
                  <a:srgbClr val="FFFFFF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และการลงบัญชี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cap="none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50417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ประโยชน์ของการบันทึกข้อมูล</a:t>
            </a:r>
            <a:br>
              <a:rPr lang="en-US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และการลงบัญชีที่ถูกต้อง</a:t>
            </a:r>
            <a:endParaRPr sz="24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>
                  <a:latin typeface="Leelawadee" panose="020B0502040204020203" pitchFamily="34" charset="-34"/>
                  <a:cs typeface="Leelawadee" panose="020B0502040204020203" pitchFamily="34" charset="-34"/>
                  <a:sym typeface="Helvetica Neue Light"/>
                </a:rPr>
                <a:t>แยกรายการลงบัญชีและบันทึกข้อมูลตามผู้ผลิตได้ง่าย ซึ่งมักจะกำหนดไว้ในสัญญา</a:t>
              </a:r>
              <a:endParaRPr sz="1600">
                <a:latin typeface="Leelawadee" panose="020B0502040204020203" pitchFamily="34" charset="-34"/>
                <a:cs typeface="Leelawadee" panose="020B0502040204020203" pitchFamily="34" charset="-34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>
                  <a:latin typeface="Leelawadee" panose="020B0502040204020203" pitchFamily="34" charset="-34"/>
                  <a:cs typeface="Leelawadee" panose="020B0502040204020203" pitchFamily="34" charset="-34"/>
                  <a:sym typeface="Helvetica Neue Light"/>
                </a:rPr>
                <a:t>ช่วยให้ตัดสินใจทางธุรกิจและมองหาโอกาสที่เป็นไปได้ได้ดีขึ้น</a:t>
              </a:r>
              <a:endParaRPr sz="1600">
                <a:solidFill>
                  <a:srgbClr val="000000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dirty="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ช่วยให้จัดทำเอกสารตอบสนองการตรวจสอบได้อย่างรวดเร็ว</a:t>
              </a:r>
              <a:r>
                <a:rPr lang="th-th" sz="1600" dirty="0"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 </a:t>
              </a:r>
              <a:br>
                <a:rPr lang="en-US" sz="1600" dirty="0"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</a:br>
              <a:r>
                <a:rPr lang="th-th" sz="1600" dirty="0"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(</a:t>
              </a:r>
              <a:r>
                <a:rPr lang="th-th" sz="1600" dirty="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หลายๆ สัญญามี</a:t>
              </a:r>
              <a:r>
                <a:rPr lang="th-th" sz="1600" dirty="0"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ข้อความตรวจสอบ</a:t>
              </a:r>
              <a:r>
                <a:rPr lang="th-th" sz="1600" dirty="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ที่ดำเนินการ</a:t>
              </a:r>
              <a:r>
                <a:rPr lang="th-th" sz="1600" dirty="0"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)</a:t>
              </a:r>
              <a:endParaRPr sz="1600" dirty="0">
                <a:solidFill>
                  <a:srgbClr val="000000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ช่วยให้ตอบคำถามเรื่องภาษีและกฎข้อบังคับได้อย่างรวดเร็ว</a:t>
              </a:r>
              <a:endParaRPr sz="1600">
                <a:solidFill>
                  <a:srgbClr val="000000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361828" y="2491746"/>
                <a:ext cx="2577258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ACCBF9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การสอบถาม</a:t>
                </a:r>
                <a:endParaRPr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E0EBF6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การตัดสินใจ</a:t>
                </a:r>
                <a:endParaRPr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497446" y="4805572"/>
                <a:ext cx="244164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242852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การตรวจสอบ</a:t>
                </a:r>
                <a:endParaRPr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2000" b="1" dirty="0">
                    <a:solidFill>
                      <a:srgbClr val="072C62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การบันทึกข้อมูล</a:t>
                </a:r>
                <a:endParaRPr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สไลด์ต่อไปนี้ให้รายละเอียดเกี่ยวกับประเภทของเอกสาร</a:t>
            </a:r>
            <a:r>
              <a:rPr lang="th-th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ที่ควร</a:t>
            </a:r>
            <a:r>
              <a:rPr lang="th-th" sz="1400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เก็บรักษา</a:t>
            </a:r>
            <a:r>
              <a:rPr lang="th-th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สำหรับ</a:t>
            </a:r>
            <a:r>
              <a:rPr lang="th-th" sz="1400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ประเภทธุรกรรมบางประเภท ในกรณี</a:t>
            </a:r>
            <a:r>
              <a:rPr lang="th-th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ที่ไม่มีเอกสาร</a:t>
            </a:r>
            <a:r>
              <a:rPr lang="th-th" sz="1400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 คุณควรเขียนคำอธิบายถึง</a:t>
            </a:r>
            <a:r>
              <a:rPr lang="th-th" dirty="0">
                <a:solidFill>
                  <a:schemeClr val="l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สาเหตุที่ไม่มีเอกสารนั้น</a:t>
            </a:r>
            <a:endParaRPr sz="1400" dirty="0">
              <a:solidFill>
                <a:schemeClr val="lt1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รายงานค่าใช้จ่ายพนักงาน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dirty="0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10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2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h-th" dirty="0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 dirty="0"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324198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การเบิกจ่าย</a:t>
            </a:r>
            <a:endParaRPr sz="24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19410790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dirty="0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10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05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05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05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1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เงินสดย่อย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10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2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80205438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-4445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เงินทุน การบริจาค และการชำระเงิน</a:t>
            </a:r>
            <a:br>
              <a:rPr lang="en-US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เพื่อสนับสนุนและค่าบูธแสดงสินค้า</a:t>
            </a:r>
            <a:endParaRPr sz="24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7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9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1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81958447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8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ใบอนุญาต ค่าระวาง การขนส่ง และ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ค่าธรรมเนียมศุลกากร</a:t>
            </a:r>
            <a:endParaRPr sz="22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9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1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56424983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ใบสั่งขาย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9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>
                <a:solidFill>
                  <a:schemeClr val="dk1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ควรเก็บรักษาเอกสารต่อไปนี้เป็นอย่างน้อย:</a:t>
            </a:r>
            <a:endParaRPr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รายงานค่าใช้จ่ายพนักงาน</a:t>
                  </a:r>
                  <a:endParaRPr sz="1200" b="1" i="0" u="none" strike="noStrike" cap="none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การเบิกจ่าย</a:t>
                  </a:r>
                  <a:endParaRPr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th-th" sz="1200" b="1" i="0" u="none" strike="noStrike" cap="none" dirty="0">
                      <a:solidFill>
                        <a:srgbClr val="F4F7F7"/>
                      </a:solidFill>
                      <a:latin typeface="Leelawadee" panose="020B0502040204020203" pitchFamily="34" charset="-34"/>
                      <a:ea typeface="Helvetica Neue Light"/>
                      <a:cs typeface="Leelawadee" panose="020B0502040204020203" pitchFamily="34" charset="-34"/>
                      <a:sym typeface="Helvetica Neue Light"/>
                    </a:rPr>
                    <a:t>เงินสดย่อย</a:t>
                  </a:r>
                  <a:endParaRPr dirty="0">
                    <a:latin typeface="Leelawadee" panose="020B0502040204020203" pitchFamily="34" charset="-34"/>
                    <a:cs typeface="Leelawadee" panose="020B0502040204020203" pitchFamily="34" charset="-34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9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เงินทุน การบริจาค การแสดงสินค้า และการชำระเงินเพื่อสนับสนุนและค่าบูธแสดงสินค้า</a:t>
                </a:r>
                <a:endParaRPr sz="9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ใบอนุญาต ค่าระวาง </a:t>
                </a:r>
                <a:br>
                  <a:rPr lang="en-US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</a:br>
                <a:r>
                  <a:rPr lang="th-th" sz="1100" b="1" i="0" u="none" strike="noStrike" cap="none" dirty="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 Neue Light"/>
                    <a:cs typeface="Leelawadee" panose="020B0502040204020203" pitchFamily="34" charset="-34"/>
                    <a:sym typeface="Helvetica Neue Light"/>
                  </a:rPr>
                  <a:t>การขนส่ง ค่าธรรมเนียมศุลกากร</a:t>
                </a:r>
                <a:endParaRPr sz="1100" dirty="0"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th-th" sz="1200" b="1" i="0" u="none" strike="noStrike" cap="none">
                  <a:solidFill>
                    <a:srgbClr val="F4F7F7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rPr>
                <a:t>ใบสั่งขาย</a:t>
              </a:r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04460251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Props1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89A46-E9C2-4AD0-9510-81141C10DE70}"/>
</file>

<file path=customXml/itemProps3.xml><?xml version="1.0" encoding="utf-8"?>
<ds:datastoreItem xmlns:ds="http://schemas.openxmlformats.org/officeDocument/2006/customXml" ds:itemID="{5240F1D9-6BDA-4661-B7EE-9BEB468139EC}">
  <ds:schemaRefs>
    <ds:schemaRef ds:uri="http://schemas.microsoft.com/office/2006/metadata/properties"/>
    <ds:schemaRef ds:uri="aa124cef-80ee-4fcd-bafd-5e68c15586a5"/>
    <ds:schemaRef ds:uri="http://www.w3.org/XML/1998/namespace"/>
    <ds:schemaRef ds:uri="d3ed967d-d92a-4424-a53f-7c4da5d2a7ff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976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Helvetica Neue Light</vt:lpstr>
      <vt:lpstr>Calibri</vt:lpstr>
      <vt:lpstr>Calibri Light</vt:lpstr>
      <vt:lpstr>Leelawadee</vt:lpstr>
      <vt:lpstr>Wingdings</vt:lpstr>
      <vt:lpstr>Helvetica</vt:lpstr>
      <vt:lpstr>Arial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Wangpitak, Parichat (Golf)</cp:lastModifiedBy>
  <cp:revision>31</cp:revision>
  <dcterms:modified xsi:type="dcterms:W3CDTF">2022-10-17T08:40:22Z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Order">
    <vt:r8>1320100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