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  <p:sldMasterId id="2147483682" r:id="rId5"/>
  </p:sldMasterIdLst>
  <p:notesMasterIdLst>
    <p:notesMasterId r:id="rId14"/>
  </p:notesMasterIdLst>
  <p:sldIdLst>
    <p:sldId id="256" r:id="rId6"/>
    <p:sldId id="257" r:id="rId7"/>
    <p:sldId id="267" r:id="rId8"/>
    <p:sldId id="268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Leelawadee" panose="020B0502040204020203" pitchFamily="34" charset="-34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Christie" initials="SC" lastIdx="3" clrIdx="0">
    <p:extLst>
      <p:ext uri="{19B8F6BF-5375-455C-9EA6-DF929625EA0E}">
        <p15:presenceInfo xmlns:p15="http://schemas.microsoft.com/office/powerpoint/2012/main" userId="Shannon Christie" providerId="None"/>
      </p:ext>
    </p:extLst>
  </p:cmAuthor>
  <p:cmAuthor id="2" name="DeBruyne, Els" initials="DE" lastIdx="9" clrIdx="1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  <p:cmAuthor id="3" name="Kevin" initials="K" lastIdx="11" clrIdx="2">
    <p:extLst>
      <p:ext uri="{19B8F6BF-5375-455C-9EA6-DF929625EA0E}">
        <p15:presenceInfo xmlns:p15="http://schemas.microsoft.com/office/powerpoint/2012/main" userId="S::kevin.p.turner@stryker.com::30cf1847-3e5c-466a-a876-c6a9749199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 snapToGrid="0">
      <p:cViewPr varScale="1">
        <p:scale>
          <a:sx n="132" d="100"/>
          <a:sy n="132" d="100"/>
        </p:scale>
        <p:origin x="32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08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76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37" y="885591"/>
            <a:ext cx="7886700" cy="9942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3183639" y="125423"/>
            <a:ext cx="2776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สิทธิในการตรวจสอบและความคาดหวัง</a:t>
            </a:r>
          </a:p>
        </p:txBody>
      </p:sp>
    </p:spTree>
    <p:extLst>
      <p:ext uri="{BB962C8B-B14F-4D97-AF65-F5344CB8AC3E}">
        <p14:creationId xmlns:p14="http://schemas.microsoft.com/office/powerpoint/2010/main" val="32772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875762"/>
            <a:ext cx="7886700" cy="39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5076" y="4904213"/>
            <a:ext cx="3715652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0" i="0" u="none" strike="noStrike" cap="none" dirty="0">
                <a:solidFill>
                  <a:srgbClr val="34495E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การฝึกอบรมเรื่องสิทธิในการตรวจสอบและความคาดหวัง</a:t>
            </a:r>
            <a:endParaRPr sz="1100" b="0" i="0" u="none" strike="noStrike" cap="none" dirty="0">
              <a:solidFill>
                <a:srgbClr val="34495E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6CEB6F-6D44-4C59-9C1D-327D1A115828}"/>
              </a:ext>
            </a:extLst>
          </p:cNvPr>
          <p:cNvGrpSpPr/>
          <p:nvPr/>
        </p:nvGrpSpPr>
        <p:grpSpPr>
          <a:xfrm>
            <a:off x="430094" y="670151"/>
            <a:ext cx="6136724" cy="906170"/>
            <a:chOff x="430094" y="670151"/>
            <a:chExt cx="6136724" cy="906170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AA80372D-59C4-4167-8BB1-013AEA652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30094" y="797350"/>
              <a:ext cx="542881" cy="5985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1"/>
              <a:ext cx="5623518" cy="90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th-th" sz="1000" b="1" dirty="0">
                  <a:solidFill>
                    <a:schemeClr val="dk2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คำอธิบาย</a:t>
              </a:r>
              <a:endParaRPr sz="10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lvl="0">
                <a:spcBef>
                  <a:spcPts val="800"/>
                </a:spcBef>
                <a:buSzPts val="1100"/>
              </a:pPr>
              <a:r>
                <a:rPr lang="th-th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การฝึกอบรมเรื่องสิทธิในการตรวจสอบและความคาดหวัง จะช่วยให้เจ้าของและ</a:t>
              </a:r>
              <a:r>
                <a:rPr lang="th-th" sz="1000" dirty="0">
                  <a:solidFill>
                    <a:schemeClr val="tx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ผู้บริหารของผู้จัดจำหน่าย/ตัวแทนจำหน่ายมีความเข้าใจที่ดีขึ้นเกี่ยวกับความหมายของการตรวจสอบ (โดยผู้ผลิตหรือโดยผู้ตรวจสอบภายนอกที่แต่งตั้ง) วิธีการเตรียมพร้อม และสิ่งที่คาดหวังในระหว่างการตรวจสอบ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endParaRPr sz="1000" b="1" dirty="0">
                <a:solidFill>
                  <a:srgbClr val="34495E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th-th" sz="1000" i="0" u="none" strike="noStrike" cap="none" dirty="0">
                  <a:solidFill>
                    <a:srgbClr val="000000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 </a:t>
              </a:r>
              <a:endParaRPr sz="1000" i="0" u="none" strike="noStrike" cap="none" dirty="0">
                <a:solidFill>
                  <a:srgbClr val="00000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th-th" sz="1000" b="1" i="0" u="none" strike="noStrike" cap="none" dirty="0">
                  <a:solidFill>
                    <a:srgbClr val="34495E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 </a:t>
              </a:r>
              <a:endParaRPr sz="1000" i="0" u="none" strike="noStrike" cap="none" dirty="0">
                <a:solidFill>
                  <a:srgbClr val="00000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th-th" sz="1000" b="1" i="0" u="none" strike="noStrike" cap="none" dirty="0">
                  <a:solidFill>
                    <a:srgbClr val="34495E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 </a:t>
              </a:r>
              <a:endParaRPr sz="1000" i="0" u="none" strike="noStrike" cap="none" dirty="0">
                <a:solidFill>
                  <a:srgbClr val="00000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F496E-C1B7-4AFE-BDFE-A4AD7C362DE1}"/>
              </a:ext>
            </a:extLst>
          </p:cNvPr>
          <p:cNvGrpSpPr/>
          <p:nvPr/>
        </p:nvGrpSpPr>
        <p:grpSpPr>
          <a:xfrm>
            <a:off x="426874" y="2537887"/>
            <a:ext cx="6139944" cy="1057739"/>
            <a:chOff x="426874" y="2560730"/>
            <a:chExt cx="6139944" cy="1057739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05432A56-E2A0-435A-8768-11FB79357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26874" y="2712491"/>
              <a:ext cx="516425" cy="5865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60730"/>
              <a:ext cx="5623518" cy="1057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th-th" sz="1000" b="1" dirty="0">
                  <a:solidFill>
                    <a:schemeClr val="dk2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คำแนะนำ</a:t>
              </a:r>
              <a:endParaRPr sz="1000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457200" lvl="0" indent="-292100">
                <a:lnSpc>
                  <a:spcPct val="11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th-th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ตรวจสอบว่าพนักงานที่เหมาะสมได้รับการฝึกอบรมเรื่องสิทธิในการตรวจสอบและความคาดหวัง และเข้าใจเรื่องนี้</a:t>
              </a:r>
            </a:p>
            <a:p>
              <a:pPr marL="457200" lvl="0" indent="-292100">
                <a:lnSpc>
                  <a:spcPct val="115000"/>
                </a:lnSpc>
                <a:buClr>
                  <a:schemeClr val="dk1"/>
                </a:buClr>
                <a:buSzPts val="1000"/>
                <a:buFont typeface="Helvetica"/>
                <a:buAutoNum type="arabicPeriod"/>
              </a:pPr>
              <a:r>
                <a:rPr lang="th-th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ตรวจสอบว่าพนักงานทุกคนที่รับผิดชอบในการประสานงานกับและการให้ข้อมูลกับผู้ตรวจสอบรับทราบ</a:t>
              </a:r>
              <a:br>
                <a:rPr lang="en-US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ความคาดหวังของคุณในการปฏิบัติตามคำขอตรวจสอบ</a:t>
              </a:r>
              <a:endParaRPr sz="10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34495E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693B8-C943-4BA7-881B-F760FBCFF32C}"/>
              </a:ext>
            </a:extLst>
          </p:cNvPr>
          <p:cNvGrpSpPr/>
          <p:nvPr/>
        </p:nvGrpSpPr>
        <p:grpSpPr>
          <a:xfrm>
            <a:off x="426874" y="1612613"/>
            <a:ext cx="6139944" cy="888982"/>
            <a:chOff x="426874" y="1609692"/>
            <a:chExt cx="6139944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EACF2E-9AD4-4A39-99AD-4291B6441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874" y="1749380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609692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000" b="1" dirty="0">
                  <a:solidFill>
                    <a:schemeClr val="dk2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มีประโยชน์กับคุณอย่างไร</a:t>
              </a:r>
              <a:endParaRPr sz="10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th-th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การฝึกอบรมนี้จะช่วยให้คุณเข้าใจกระบวนการตรวจสอบโดยรวมได้ดีขึ้น ซึ่งในที่สุดแล้ว จะช่วยให้คุณเตรียมพร้อม</a:t>
              </a:r>
              <a:br>
                <a:rPr lang="en-US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0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เพื่อการตรวจสอบที่ประสบความสำเร็จ ลดการหยุดชะงักของธุรกิจ และปรับปรุงความสัมพันธ์ระหว่างคุณกับผู้ผลิต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FA5808-9C9F-4C7B-80C8-EA2EACA5F0FF}"/>
              </a:ext>
            </a:extLst>
          </p:cNvPr>
          <p:cNvGrpSpPr/>
          <p:nvPr/>
        </p:nvGrpSpPr>
        <p:grpSpPr>
          <a:xfrm>
            <a:off x="426873" y="3631917"/>
            <a:ext cx="5398476" cy="771996"/>
            <a:chOff x="426873" y="3618469"/>
            <a:chExt cx="5398476" cy="77199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F1AF5F4E-3F8C-472B-A488-9D82733CE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6873" y="3704748"/>
              <a:ext cx="516425" cy="5985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618469"/>
              <a:ext cx="4791924" cy="771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000" b="1" i="0" u="none" strike="noStrike" cap="none">
                  <a:solidFill>
                    <a:schemeClr val="dk2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rPr>
                <a:t>เอกสารอื่นๆ ที่ต้องพิจารณา</a:t>
              </a:r>
              <a:endParaRPr sz="1000" b="0" i="0" u="none" strike="noStrike" cap="none">
                <a:solidFill>
                  <a:schemeClr val="dk2"/>
                </a:solidFill>
                <a:latin typeface="Leelawadee" panose="020B0502040204020203" pitchFamily="34" charset="-34"/>
                <a:ea typeface="Cambria"/>
                <a:cs typeface="Leelawadee" panose="020B0502040204020203" pitchFamily="34" charset="-34"/>
                <a:sym typeface="Cambria"/>
              </a:endParaRP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th-th" sz="100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 จรรยาบรรณ</a:t>
              </a:r>
              <a:endParaRPr sz="100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th-th" sz="1000">
                  <a:solidFill>
                    <a:schemeClr val="dk1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rPr>
                <a:t> คำแนะนำเกี่ยวกับการบันทึกข้อมูลและการลงบัญชี</a:t>
              </a:r>
            </a:p>
            <a:p>
              <a:pPr marL="184150" marR="0" lvl="0" indent="-171450" algn="l" rtl="0">
                <a:lnSpc>
                  <a:spcPct val="114000"/>
                </a:lnSpc>
                <a:spcAft>
                  <a:spcPts val="0"/>
                </a:spcAft>
                <a:buClr>
                  <a:schemeClr val="bg2"/>
                </a:buClr>
                <a:buSzPct val="150000"/>
                <a:buFont typeface="Wingdings" panose="05000000000000000000" pitchFamily="2" charset="2"/>
                <a:buChar char=""/>
              </a:pPr>
              <a:r>
                <a:rPr lang="th-th" sz="1000" b="0" i="0" u="none" strike="noStrike" cap="none">
                  <a:solidFill>
                    <a:schemeClr val="dk1"/>
                  </a:solidFill>
                  <a:latin typeface="Leelawadee" panose="020B0502040204020203" pitchFamily="34" charset="-34"/>
                  <a:ea typeface="Cambria"/>
                  <a:cs typeface="Leelawadee" panose="020B0502040204020203" pitchFamily="34" charset="-34"/>
                  <a:sym typeface="Helvetica Neue"/>
                </a:rPr>
                <a:t> </a:t>
              </a:r>
              <a:r>
                <a:rPr lang="th-th" sz="1000">
                  <a:solidFill>
                    <a:schemeClr val="dk1"/>
                  </a:solidFill>
                  <a:latin typeface="Leelawadee" panose="020B0502040204020203" pitchFamily="34" charset="-34"/>
                  <a:cs typeface="Leelawadee" panose="020B0502040204020203" pitchFamily="34" charset="-34"/>
                  <a:sym typeface="Helvetica Neue"/>
                </a:rPr>
                <a:t>การฝึกอบรมเรื่องการต่อต้านการติดสินบนและการต่อต้านการทุจริต</a:t>
              </a:r>
              <a:endParaRPr sz="100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27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การฝึกอบรมเรื่องสิทธิในการตรวจสอบ</a:t>
            </a:r>
            <a:br>
              <a:rPr lang="en-US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และความคาดหวัง</a:t>
            </a:r>
            <a:endParaRPr sz="1800" b="1" dirty="0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6E34FB-C7CA-4433-9C88-A77B7C1A079E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950" y="959808"/>
            <a:ext cx="2695680" cy="2952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th-th" sz="2700" b="1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สิทธิในการตรวจสอบและความคาดหวัง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36"/>
          <p:cNvSpPr txBox="1"/>
          <p:nvPr/>
        </p:nvSpPr>
        <p:spPr>
          <a:xfrm>
            <a:off x="2039850" y="343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บทนำ</a:t>
            </a:r>
            <a:endParaRPr sz="1800" b="1" dirty="0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7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21510" y="1179172"/>
            <a:ext cx="8700979" cy="2954214"/>
          </a:xfrm>
          <a:prstGeom prst="rect">
            <a:avLst/>
          </a:prstGeom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th-th" sz="13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เพราะเหตุใดจึงต้องตรวจสอบ </a:t>
            </a:r>
            <a:endParaRPr sz="1300" b="1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th-th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ผู้ผลิตใช้สิทธิในการตรวจสอบเพื่อให้แน่ใจถึงการปฏิบัติตามกฎข้อบังคับโดยรวมของหุ้นส่วนธุรกิจที่เป็นบุคคลที่สาม และเพื่อช่วยระบุและลดทอนความเสี่ยงที่</a:t>
            </a:r>
            <a:br>
              <a:rPr lang="en-US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เป็นไปได้ ในกรณีส่วนใหญ่ การตรวจสอบเกิดขึ้นเพื่อช่วยให้ความสัมพันธ์ระหว่างผู้ผลิตและบุคคลที่สามดีขึ้นและมีประสิทธิภาพขึ้น โดยปกติแล้ว ข้อตกลงกันระหว่างผู้จัดจำหน่ายและผู้ผลิตจะรวมข้อความ “สิทธิในการตรวจสอบ” ไว้ด้วย ซึ่งยืนยันความมุ่งมั่นของผู้จัดจำหน่ายในการปฏิบัติตามการตรวจสอบที่ร้องขอ</a:t>
            </a: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th-th" sz="13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การตรวจสอบมีวัตถุประสงค์ใด </a:t>
            </a:r>
            <a:endParaRPr sz="13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th-th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การตรวจสอบมีวัตถุประสงค์เพื่อให้ผู้ผลิตได้ประเมินและทำความเข้าใจเกี่ยวกับโปรแกรม นโยบาย ขั้นตอนการปฏิบัติตามกฎข้อบังคับ และการควบคุมภายใน</a:t>
            </a:r>
            <a:br>
              <a:rPr lang="en-US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กับกิจกรรมต่างๆ (ผ่านทางการสอบถามและเอกสารและการวิเคราะห์ธุรกรรม) ที่อาจเสี่ยงต่อการทุจริตได้ง่าย กระบวนการนี้ช่วยให้แน่ใจว่าเราดำเนินการ</a:t>
            </a:r>
            <a:br>
              <a:rPr lang="en-US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อย่างซื่อสัตย์ รวมทั้งดำเนินธุรกิจโดยสอดคล้องตามข้อตกลงเป็นลายลักษณ์อักษรของเราและในรูปแบบที่สอดคล้อง </a:t>
            </a: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th-th" sz="12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ข้อมูลของเราจะถูกนำไปใช้อย่างไร </a:t>
            </a:r>
          </a:p>
          <a:p>
            <a:pPr marL="341313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th-th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โดยทั่วไปแล้ว ผู้ผลิตจะดำเนินการตรวจสอบบุคคลที่สาม โดยผ่านกลุ่มภายในที่มีประสบการณ์ในด้านนี้หรือผู้ตรวจสอบภายนอก กลุ่มภายในดังกล่าวอาจอยู่ใน</a:t>
            </a:r>
            <a:br>
              <a:rPr lang="en-US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11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ฝ่ายตรวจสอบภายในของผู้ผลิตหรือมีหน้าที่งานกำกับดูแล ทีมตรวจสอบเช่นนี้มีประสบการณ์อย่างมากในการจัดการข้อมูลที่อ่อนไหวของบุคคลที่สาม คุณสามารถคาดหวังได้ว่าพวกเขาจะประพฤติตนอย่างเป็นมืออาชีพและแบ่งปันข้อมูลของคุณให้กับผู้ที่จำเป็นต้องทราบเท่านั้น ข้อมูลที่รวบรวมเพื่อการตรวจสอบจะไม่เปิดเผยให้กับผู้มีส่วนเกี่ยวข้องในเชิงพาณิชย์ต่างๆ ยกเว้นเพื่อสื่อสารผลการตรวจสอบเท่านั้น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4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sz="1100" b="1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338" y="113408"/>
            <a:ext cx="467512" cy="46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42942" y="0"/>
            <a:ext cx="4675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th-th" sz="4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324" y="19443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th-th" sz="40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2101" y="92276"/>
            <a:ext cx="453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th-th" sz="440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9733" y="205696"/>
            <a:ext cx="46674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th-th" sz="300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031" y="24904"/>
            <a:ext cx="3972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>
                <a:rot lat="0" lon="0" rev="0"/>
              </a:lightRig>
            </a:scene3d>
            <a:sp3d>
              <a:bevelT w="12700"/>
            </a:sp3d>
          </a:bodyPr>
          <a:lstStyle/>
          <a:p>
            <a:r>
              <a:rPr lang="th-th" sz="4000">
                <a:effectLst>
                  <a:innerShdw blurRad="215900" dist="279400" dir="13500000">
                    <a:schemeClr val="accent5">
                      <a:alpha val="60000"/>
                    </a:scheme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494" y="-181134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th-th" sz="7200" b="1">
                <a:solidFill>
                  <a:srgbClr val="AACFD0"/>
                </a:solidFill>
                <a:latin typeface="Helvetica"/>
                <a:ea typeface="Helvetica"/>
                <a:cs typeface="Helvetica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068" y="46247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559" y="-180177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400000"/>
              </a:camera>
              <a:lightRig rig="threePt" dir="t"/>
            </a:scene3d>
          </a:bodyPr>
          <a:lstStyle/>
          <a:p>
            <a:r>
              <a:rPr lang="th-th" sz="7200" b="1">
                <a:solidFill>
                  <a:srgbClr val="AACFD0"/>
                </a:solidFill>
                <a:latin typeface="Helvetica"/>
                <a:ea typeface="Helvetica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55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2;p36"/>
          <p:cNvSpPr txBox="1"/>
          <p:nvPr/>
        </p:nvSpPr>
        <p:spPr>
          <a:xfrm>
            <a:off x="2039850" y="343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บทนำ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7" name="Google Shape;175;p26"/>
          <p:cNvSpPr txBox="1">
            <a:spLocks noGrp="1"/>
          </p:cNvSpPr>
          <p:nvPr>
            <p:ph type="body" idx="1"/>
          </p:nvPr>
        </p:nvSpPr>
        <p:spPr>
          <a:xfrm>
            <a:off x="221510" y="1379891"/>
            <a:ext cx="8700979" cy="2500731"/>
          </a:xfrm>
          <a:prstGeom prst="rect">
            <a:avLst/>
          </a:prstGeom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th-th" sz="13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วัตถุประสงค์ของการตรวจสอบมีอะไรบ้าง </a:t>
            </a:r>
            <a:endParaRPr sz="1300" b="1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0">
              <a:spcBef>
                <a:spcPts val="0"/>
              </a:spcBef>
              <a:buSzPts val="1100"/>
              <a:buNone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1. เพื่อให้แน่ใจถึงการปฏิบัติตามกฎข้อบังคับเรื่องการต่อต้านการติดสินบนและการต่อต้านการทุจริต (“ABAC”) ซึ่งรวมถึงประเด็นที่ให้ความสำคัญดังนี้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962025" indent="-171450">
              <a:spcBef>
                <a:spcPts val="0"/>
              </a:spcBef>
              <a:buClr>
                <a:schemeClr val="bg2"/>
              </a:buClr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ประเภทของธุรกรรมการเงินและกิจกรรมที่เกี่ยวข้องกับการปฏิบัติตามกฎข้อบังคับ</a:t>
            </a:r>
          </a:p>
          <a:p>
            <a:pPr marL="1028700" indent="-238125">
              <a:spcBef>
                <a:spcPts val="0"/>
              </a:spcBef>
              <a:buClr>
                <a:schemeClr val="bg2"/>
              </a:buClr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การบันทึกข้อมูลและการลงบัญชีที่ถูกต้องและครบถ้วน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028700" indent="-238125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การควบคุมภายในและการกำกับดูแลที่เหมาะสม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0">
              <a:spcBef>
                <a:spcPts val="0"/>
              </a:spcBef>
              <a:buNone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2. เพื่อช่วยระบุ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028700" indent="-238125">
              <a:spcBef>
                <a:spcPts val="0"/>
              </a:spcBef>
              <a:buClr>
                <a:srgbClr val="000000"/>
              </a:buClr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ปัจจัยเสี่ยง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028700" indent="-238125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ด้านที่อาจปรับปรุงให้ดีขึ้นได้</a:t>
            </a:r>
          </a:p>
          <a:p>
            <a:pPr marL="790575" indent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None/>
            </a:pPr>
            <a:endParaRPr sz="110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buSzPts val="1100"/>
              <a:buNone/>
            </a:pPr>
            <a:r>
              <a:rPr lang="th-th" sz="1300" b="1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ประโยชน์ที่ได้รับจากการตรวจสอบมีอะไรบ้าง </a:t>
            </a:r>
            <a:endParaRPr sz="1300" b="1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  <a:sym typeface="Arial"/>
            </a:endParaRPr>
          </a:p>
          <a:p>
            <a:pPr marL="34290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การตรวจสอบช่วยระบุปัญหาหรือพื้นที่เสี่ยงที่เป็นไปได้ซึ่งเราแก้ไขและ/หรือปรับปรุงให้ดีขึ้นได้ ในช่วงท้ายของการตรวจสอบ เราจะได้รับคำแนะนำเกี่ยวกับ</a:t>
            </a:r>
            <a:br>
              <a:rPr lang="en-US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การปรับปรุงหน้าที่ทางธุรกิจและโปรแกรมการปฏิบัติตามกฎข้อบังคับ ซึ่งช่วยในการขยายธุรกิจและลดทอนความเสี่ยง การตรวจสอบยังช่วยสร้างช่องทางการสื่อสารอีกช่องทางหนึ่งกับผู้ผลิต </a:t>
            </a:r>
            <a:r>
              <a:rPr lang="th-th" sz="1100" strike="sngStrike" dirty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help</a:t>
            </a: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และช่วยปรับปรุงความสัมพันธ์กับหุ้นส่วนธุรกิจที่สำคัญดังกล่าว 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338" y="113408"/>
            <a:ext cx="467512" cy="46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42942" y="0"/>
            <a:ext cx="4675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th-th" sz="44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8324" y="19443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th-th" sz="40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2101" y="92276"/>
            <a:ext cx="453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th-th" sz="440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9733" y="205696"/>
            <a:ext cx="46674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1000000"/>
              </a:camera>
              <a:lightRig rig="threePt" dir="t"/>
            </a:scene3d>
          </a:bodyPr>
          <a:lstStyle/>
          <a:p>
            <a:r>
              <a:rPr lang="th-th" sz="300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031" y="24904"/>
            <a:ext cx="3972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>
                <a:rot lat="0" lon="0" rev="0"/>
              </a:lightRig>
            </a:scene3d>
            <a:sp3d>
              <a:bevelT w="12700"/>
            </a:sp3d>
          </a:bodyPr>
          <a:lstStyle/>
          <a:p>
            <a:r>
              <a:rPr lang="th-th" sz="4000">
                <a:effectLst>
                  <a:innerShdw blurRad="215900" dist="279400" dir="13500000">
                    <a:schemeClr val="accent5">
                      <a:alpha val="60000"/>
                    </a:scheme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0494" y="-181134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th-th" sz="7200" b="1">
                <a:solidFill>
                  <a:srgbClr val="AACFD0"/>
                </a:solidFill>
                <a:latin typeface="Helvetica"/>
                <a:ea typeface="Helvetica"/>
                <a:cs typeface="Helvetica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068" y="46247"/>
            <a:ext cx="45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559" y="-180177"/>
            <a:ext cx="4536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400000"/>
              </a:camera>
              <a:lightRig rig="threePt" dir="t"/>
            </a:scene3d>
          </a:bodyPr>
          <a:lstStyle/>
          <a:p>
            <a:r>
              <a:rPr lang="th-th" sz="7200" b="1">
                <a:solidFill>
                  <a:srgbClr val="AACFD0"/>
                </a:solidFill>
                <a:latin typeface="Helvetica"/>
                <a:ea typeface="Helvetica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53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การเตรียมพร้อมเพื่อการตรวจสอบ</a:t>
            </a:r>
            <a:br>
              <a:rPr lang="en-US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และความคาดหวัง</a:t>
            </a:r>
            <a:endParaRPr sz="1800" b="1" dirty="0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5" name="Google Shape;185;p27"/>
          <p:cNvSpPr txBox="1"/>
          <p:nvPr/>
        </p:nvSpPr>
        <p:spPr>
          <a:xfrm>
            <a:off x="73350" y="764587"/>
            <a:ext cx="8997300" cy="417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300" b="1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การเตรียมพร้อมเพื่อการตรวจสอบและความคาดหวังโดยทั่วไปอาจรวมถึง: </a:t>
            </a:r>
            <a:endParaRPr sz="1300" b="1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การตรวจเยี่ยม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โดยทั่วไปแล้ว การตรวจเยี่ยมที่ทำงานและ/หรือสถานที่ดำเนินงานเป็นส่วนหนึ่งของการตรวจสอบ แม้ว่าการต้อนรับทีมในสถานที่ทำงานของเราอาจทำให้รู้สึกยุ่งยากอยู่บ้าง แต่นี่มักเป็นวิธีที่มีประสิทธิภาพที่สุดสำหรับผู้ผลิตหรือผู้ตรวจสอบภายนอกที่ได้รับมอบหมายเพื่อทำงานตรวจสอบได้รวดเร็วและลดการขัดจังหวะธุรกิจ</a:t>
            </a:r>
            <a:br>
              <a:rPr lang="en-US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ของเรา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โดยปกติแล้ว ทีมจะร้องขอ: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1028700" lvl="2" indent="-228600">
              <a:lnSpc>
                <a:spcPct val="115000"/>
              </a:lnSpc>
              <a:buSzPts val="1200"/>
              <a:buFont typeface="Helvetica Neue"/>
              <a:buAutoNum type="romanLcPeriod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ห้องทำงานหรือห้องประชุมส่วนตัว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การพูดคุยที่โปร่งใส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การพูดคุยกับผู้ตรวจสอบควรเป็นไปอย่างเปิดเผยและซื่อสัตย์ ไม่มีคำตอบที่ผิด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พนักงานไม่ควรกังวลว่าพวกเขาอาจไม่ทราบคำตอบของคำถามในทันที เราจะมีโอกาสในการติดตามผลเสมอ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30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การตอบสนองคำขอ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1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ควรตอบสนองคำขอของผู้ตรวจสอบในเวลาที่เหมาะสม โดยทั่วไปแล้ว ยิ่งตอบสนองคำขอได้เร็ว เราจะยิ่งกลับสู่การดำเนินธุรกิจตามปกติได้เร็วเช่นกัน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111125">
              <a:lnSpc>
                <a:spcPct val="115000"/>
              </a:lnSpc>
              <a:buClr>
                <a:schemeClr val="accent1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ตัวอย่างของคำขอ เช่น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ข้อมูลภูมิหลังของบริษัท (เช่น ผังโครงสร้างองค์กร ข้อบังคับในการก่อตั้งและดำเนินงานของบริษัท)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นโยบาย ขั้นตอน และเอกสารกำกับอื่นๆ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ข้อมูลการเงิน (เช่น งบทดลอง บัญชีแยกประเภททั่วไป บันทึกการเบิกจ่าย)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1141413" lvl="2" indent="-227013">
              <a:lnSpc>
                <a:spcPct val="115000"/>
              </a:lnSpc>
              <a:buClr>
                <a:schemeClr val="bg2"/>
              </a:buClr>
              <a:buSzPts val="1200"/>
              <a:buFont typeface="Helvetica Neue"/>
              <a:buAutoNum type="romanLcPeriod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เอกสารสนับสนุนการทำธุรกรรม (เช่น ใบแจ้งหนี้ รายงานค่าใช้จ่าย สัญญา บันทึกการอนุมัติ)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7" name="Google Shape;185;p27">
            <a:extLst>
              <a:ext uri="{FF2B5EF4-FFF2-40B4-BE49-F238E27FC236}">
                <a16:creationId xmlns:a16="http://schemas.microsoft.com/office/drawing/2014/main" id="{D24F318E-13F2-4D1D-991D-622C1143B8CB}"/>
              </a:ext>
            </a:extLst>
          </p:cNvPr>
          <p:cNvSpPr txBox="1"/>
          <p:nvPr/>
        </p:nvSpPr>
        <p:spPr>
          <a:xfrm>
            <a:off x="2928061" y="2043260"/>
            <a:ext cx="5145421" cy="46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800100" lvl="2">
              <a:buSzPts val="1200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ii.     การเชื่อมต่อ Wi-Fi               iii.    การใช้งานเต้ารับไฟฟ้า</a:t>
            </a:r>
          </a:p>
          <a:p>
            <a:pPr marL="800100" lvl="2">
              <a:buSzPts val="1200"/>
            </a:pPr>
            <a:endParaRPr sz="1100" dirty="0">
              <a:solidFill>
                <a:srgbClr val="00B0F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668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การเตรียมพร้อมเพื่อการตรวจสอบ</a:t>
            </a:r>
            <a:br>
              <a:rPr lang="en-US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และความคาดหวัง (ต่อ)</a:t>
            </a:r>
            <a:endParaRPr sz="1800" b="1" dirty="0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6" name="Google Shape;195;p28"/>
          <p:cNvSpPr txBox="1"/>
          <p:nvPr/>
        </p:nvSpPr>
        <p:spPr>
          <a:xfrm>
            <a:off x="73350" y="1232100"/>
            <a:ext cx="8997300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500" b="1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การเตรียมพร้อมเพื่อการตรวจสอบและความคาดหวังโดยทั่วไปอาจรวมถึง (ต่อ):</a:t>
            </a:r>
            <a:endParaRPr sz="1500" b="1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เอกสารที่ครบถ้วน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ควรจัดหาเอกสารที่ครบถ้วนไว้ให้ หากคุณไม่แน่ใจว่าผู้ตรวจสอบต้องการเอกสารใดบ้าง โปรดสอบถามตั้งแต่ช่วงต้นของกระบวนการตรวจสอบหากกระทำได้ เอกสารที่ครบถ้วนตั้งแต่ต้นอาจทำให้ไม่จำเป็นต้องมีคำขอติดตามผลบางอย่าง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จัดเรียงเอกสารตามรหัสระบุรายการที่ร้องขอ (เช่น เลข ID ธุรกรรม) เพื่อให้ผู้ตรวจสอบสามารถระบุเอกสารได้รวดเร็วและส่งกลับคืนคุณในรูปแบบที่เป็นระเบียบ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การเข้าถึงผู้มีส่วนเกี่ยวข้องสำหรับคำขอติดตามผลและคำถามเพิ่มเติม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อาจมีคำขอติดตามผลสำหรับข้อมูล ดังนั้น จึงสำคัญที่ผู้ตรวจสอบต้องสามารถเข้าถึงพนักงานทั้งหมดและได้รับการตอบสนองในเวลาที่เหมาะสม บางครั้ง </a:t>
            </a:r>
            <a:br>
              <a:rPr lang="en-US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ทีมตรวจสอบอาจจำเป็นต้องพูดคุยโดยตรงกับพนักงานที่มีความรู้โดยตรงของธุรกรรมตัวอย่างที่เจาะจง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การอธิบายระบบบัญชีอย่างละเอียด หากจำเป็น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3838">
              <a:lnSpc>
                <a:spcPct val="115000"/>
              </a:lnSpc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ในบางกรณี ผู้ตรวจสอบอาจขอให้คุณอธิบายระบบบัญชีอย่างละเอียดเพื่อทำความเข้าใจหรือทำความคุ้นเคยกับกระบวนการของเรา 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088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การเตรียมพร้อมเพื่อการตรวจสอบ</a:t>
            </a:r>
            <a:br>
              <a:rPr lang="en-US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และความคาดหวัง (ต่อ)</a:t>
            </a:r>
            <a:endParaRPr sz="1800" b="1" dirty="0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5" name="Google Shape;205;p29"/>
          <p:cNvSpPr txBox="1"/>
          <p:nvPr/>
        </p:nvSpPr>
        <p:spPr>
          <a:xfrm>
            <a:off x="73350" y="819587"/>
            <a:ext cx="8997300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500" b="1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สิ่งที่คุณทำได้ในวันนี้เพื่อให้แน่ใจว่าคุณพร้อมสำหรับการตรวจสอบ: </a:t>
            </a:r>
            <a:endParaRPr sz="1500" b="1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นโยบายและขั้นตอน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ตรวจสอบว่านโยบายและขั้นตอนฉบับปัจจุบันล่าสุดนั้นพร้อมใช้งานและเข้าถึงได้ง่าย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ตรวจสอบว่านโยบายและขั้นตอนของเราเป็นฉบับล่าสุด ลงวันที่ และระบุเวอร์ชัน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ตรวจสอบว่านโยบายและขั้นตอนสุดท้ายทั้งหมดได้รับการบันทึกเป็นไฟล์ PDF เพื่อป้องกันการมอบนโยบายฉบับร่างให้กับผู้ตรวจสอบโดยไม่ได้ตั้งใจ</a:t>
            </a:r>
            <a:endParaRPr sz="9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การบันทึกข้อมูลและการลงบัญชี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แยกธุรกรรมทางธุรกิจเฉพาะของผู้ผลิตออกจากระบบบัญชีของเรา หากมี จดจำไว้ว่ากิจกรรมทั่วไปและกิจกรรมบริหารจัดการของเราที่เกี่ยวข้องกับผู้ผลิตหลายรายหรือธุรกิจทั่วไปของเราอยู่ภายใต้ขอบเขตของการตรวจสอบ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การควบคุมภายใน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จัดทำเอกสารขั้นตอนทางการเงินและการบัญชีของเราในข้อกำหนดหรือเวิร์กโฟลว์ เพื่อเป็นการอธิบายกระบวนการอย่างละเอียดและมีประสิทธิภาพ วิธีนี้จะช่วยให้ถ่ายโอนความรับผิดชอบจากพนักงานคนหนึ่งไปสู่อีกคนหนึ่งได้ง่ายขึ้น</a:t>
            </a:r>
          </a:p>
          <a:p>
            <a:pPr marL="200025">
              <a:lnSpc>
                <a:spcPct val="115000"/>
              </a:lnSpc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ข้อตกลงและนโยบายของผู้ผลิต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ทบทวนสัญญากับผู้ผลิตของเราเพื่อทำความเข้าใจข้อผูกมัดและภาระผูกพันในการปฏิบัติตามกฎข้อบังคับ เผื่อในกรณีมีการขอตรวจสอบ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ทำความคุ้นเคยกับนโยบายของผู้ผลิตอีกครั้ง เช่น จรรยาบรรณของบุคคลที่สาม เพื่อให้แน่ใจว่าเราเข้าใจและปฏิบัติตามกฎข้อบังคับทั้งหมด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822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;p36"/>
          <p:cNvSpPr txBox="1"/>
          <p:nvPr/>
        </p:nvSpPr>
        <p:spPr>
          <a:xfrm>
            <a:off x="2039850" y="61811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การเตรียมพร้อมเพื่อการตรวจสอบ</a:t>
            </a:r>
            <a:br>
              <a:rPr lang="en-US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800" b="1" dirty="0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และความคาดหวัง (ต่อ)</a:t>
            </a:r>
            <a:endParaRPr sz="1800" b="1" dirty="0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5" name="Google Shape;205;p29"/>
          <p:cNvSpPr txBox="1"/>
          <p:nvPr/>
        </p:nvSpPr>
        <p:spPr>
          <a:xfrm>
            <a:off x="73350" y="819587"/>
            <a:ext cx="8997300" cy="3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500" b="1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หากการตรวจสอบดำเนินการจากระยะไกล: </a:t>
            </a:r>
            <a:endParaRPr sz="1500" b="1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spcBef>
                <a:spcPts val="750"/>
              </a:spcBef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ปฏิบัติเสมือนว่าทีมงานมาตรวจเยี่ยมถึงสถานที่ทำงาน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แม้ว่าทีมตรวจสอบจะไม่ได้มาเยือนถึงสถานที่ทำงานของคุณ แต่ทีมจะยังคงดำเนินการตามขั้นตอนที่คล้ายคลึงกันโดยมีวัตถุประสงค์เดียวกัน</a:t>
            </a: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หากคุณปฏิบัติเสมือนว่าทีมงานมาตรวจเยี่ยมถึงสถานที่ทำงานของคุณ การตรวจสอบโดยรวมควรเป็นประสบการณ์ที่ราบรื่นและเป็นประโยชน์</a:t>
            </a:r>
            <a:endParaRPr sz="9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ดำเนินการตอบสนองต่อคำขอในเวลาที่เหมาะสม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ตอบสนองคำขอจากผู้ตรวจสอบในเวลาที่เหมาะสม เสมือนว่าทีมงานอยู่กับคุณในสถานที่ทำงานของคุณ</a:t>
            </a: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วิธีนี้จะช่วยให้แน่ใจว่าทีมตรวจสอบทำงานตามขั้นตอนได้ตรงเวลาและมีประสิทธิภาพ เพื่อให้เราสามารถกลับไปดำเนินงานได้ตามปกติโดยเร็ว</a:t>
            </a:r>
            <a:endParaRPr sz="1100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200025">
              <a:lnSpc>
                <a:spcPct val="115000"/>
              </a:lnSpc>
              <a:buSzPts val="1600"/>
            </a:pPr>
            <a:r>
              <a:rPr lang="th-th" sz="1300" b="1" u="sng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ใช้การประชุมทางวิดีโอเมื่อทำได้</a:t>
            </a:r>
            <a:endParaRPr sz="1300" b="1" u="sng" dirty="0">
              <a:solidFill>
                <a:schemeClr val="bg2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685800" lvl="1" indent="-228600">
              <a:lnSpc>
                <a:spcPct val="115000"/>
              </a:lnSpc>
              <a:buClr>
                <a:schemeClr val="bg2"/>
              </a:buClr>
              <a:buSzPts val="1200"/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ทีมตรวจสอบจะยังคงต้องการพูดคุยกับผู้มีส่วนเกี่ยวข้องบางราย หากเป็นไปได้ ให้ใช้เทคโนโลยีการประชุมทางวิดีโอเพื่อให้มีการโต้ตอบแบบเห็นหน้ากัน</a:t>
            </a:r>
            <a:br>
              <a:rPr lang="en-US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1100" dirty="0">
                <a:solidFill>
                  <a:schemeClr val="bg2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ซึ่งจะส่งผลได้มากกว่าแค่การพูดคุยทางโทรศัพท์</a:t>
            </a:r>
          </a:p>
        </p:txBody>
      </p:sp>
    </p:spTree>
    <p:extLst>
      <p:ext uri="{BB962C8B-B14F-4D97-AF65-F5344CB8AC3E}">
        <p14:creationId xmlns:p14="http://schemas.microsoft.com/office/powerpoint/2010/main" val="298016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7b30f1-a767-4b9f-a7d4-eaf82a361f61">
      <Terms xmlns="http://schemas.microsoft.com/office/infopath/2007/PartnerControls"/>
    </lcf76f155ced4ddcb4097134ff3c332f>
    <TaxCatchAll xmlns="fc0b8251-a77c-46b4-9192-b351e4d87798" xsi:nil="true"/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C9718-29B1-4F47-BF94-B92B05D4921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a124cef-80ee-4fcd-bafd-5e68c15586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3ed967d-d92a-4424-a53f-7c4da5d2a7ff"/>
    <ds:schemaRef ds:uri="http://www.w3.org/XML/1998/namespace"/>
    <ds:schemaRef ds:uri="417a1e4b-72df-449d-84f0-0965c6302828"/>
  </ds:schemaRefs>
</ds:datastoreItem>
</file>

<file path=customXml/itemProps2.xml><?xml version="1.0" encoding="utf-8"?>
<ds:datastoreItem xmlns:ds="http://schemas.openxmlformats.org/officeDocument/2006/customXml" ds:itemID="{B7F60DE3-3C9D-4FD2-94E4-4BABFE02FB54}"/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1579</Words>
  <Application>Microsoft Office PowerPoint</Application>
  <PresentationFormat>On-screen Show (16:9)</PresentationFormat>
  <Paragraphs>104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Leelawadee</vt:lpstr>
      <vt:lpstr>Helvetica</vt:lpstr>
      <vt:lpstr>Wingdings</vt:lpstr>
      <vt:lpstr>Arial</vt:lpstr>
      <vt:lpstr>Helvetica Neue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Wangpitak, Parichat (Golf)</cp:lastModifiedBy>
  <cp:revision>43</cp:revision>
  <dcterms:modified xsi:type="dcterms:W3CDTF">2022-10-05T08:17:24Z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Order">
    <vt:r8>1319100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