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2"/>
      <p:regular r:id="rId25"/>
      <p:bold r:id="rId26"/>
      <p:italic r:id="rId27"/>
      <p:boldItalic r:id="rId28"/>
    </p:embeddedFont>
    <p:embeddedFont>
      <p:font typeface="Helvetica Neue Light" panose="020B0604020202020204" charset="2"/>
      <p:regular r:id="rId29"/>
      <p: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6433" autoAdjust="0"/>
  </p:normalViewPr>
  <p:slideViewPr>
    <p:cSldViewPr snapToGrid="0">
      <p:cViewPr varScale="1">
        <p:scale>
          <a:sx n="107" d="100"/>
          <a:sy n="107" d="100"/>
        </p:scale>
        <p:origin x="11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1388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84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64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90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40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41348" y="4786313"/>
            <a:ext cx="2508251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34495E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Учебный курс по Кодексу поведения</a:t>
            </a:r>
            <a:endParaRPr sz="1100" dirty="0">
              <a:solidFill>
                <a:srgbClr val="34495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Описание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Кодекс поведения определяет основополагающие принципы ведения бизнеса в соответствии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с обязательствами компании касательно этичного и законного поведения, действие которых распространяется на сотрудников, должностных лиц и директоров. 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Инструкции</a:t>
              </a:r>
              <a:endParaRPr kumimoji="0" sz="1200" b="1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Предоставьте Кодекс поведения всем должностным лицам, директорам </a:t>
              </a:r>
              <a:b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и сотрудникам (включая новых сотрудников при приеме на работу).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Проводите обучение сотрудников по Кодексу поведения в рамках процесса введения в должность и на регулярной основе, чтобы сотрудники понимали свои обязанности с точки зрения </a:t>
              </a: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поведения и возлагаемую на них ответственность.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Регистрируйте прохождение обучения.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Какую пользу это приносит вам?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Кодекс поведения помогает </a:t>
              </a: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сотрудникам следить за тем, чтобы работа осуществлялась </a:t>
              </a:r>
              <a:b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kumimoji="0" lang="ru-RU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в соответствии с правилами этики и требованиями закона. Это усиливает доверие со стороны деловых партнеров и заинтересованных лиц. </a:t>
              </a: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960593"/>
            <a:ext cx="5316775" cy="684805"/>
            <a:chOff x="428486" y="3969196"/>
            <a:chExt cx="5316775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953337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Документация</a:t>
              </a:r>
              <a:endParaRPr kumimoji="0" sz="1200" b="1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Кодекс поведения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ru-RU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Лист посещения </a:t>
              </a:r>
              <a:endParaRPr kumimoji="0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Кодекс поведения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Учебный курс 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7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Кодекс поведения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Введение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3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6" y="864951"/>
            <a:ext cx="7995749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700" dirty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Helvetica"/>
                  <a:cs typeface="Helvetica"/>
                  <a:sym typeface="Helvetica"/>
                </a:rPr>
                <a:t>Описание</a:t>
              </a:r>
              <a:endParaRPr sz="1700" dirty="0">
                <a:solidFill>
                  <a:schemeClr val="accent3">
                    <a:lumMod val="50000"/>
                  </a:schemeClr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Кодекс поведения</a:t>
              </a:r>
              <a:r>
                <a:rPr lang="ru-RU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устанавливает </a:t>
              </a:r>
              <a:br>
                <a:rPr lang="en-US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700" b="1" dirty="0">
                  <a:latin typeface="+mj-lt"/>
                  <a:ea typeface="Helvetica"/>
                  <a:cs typeface="Helvetica"/>
                  <a:sym typeface="Helvetica"/>
                </a:rPr>
                <a:t>принципы</a:t>
              </a:r>
              <a:r>
                <a:rPr lang="ru-RU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регулирующие выполнение </a:t>
              </a:r>
              <a:br>
                <a:rPr lang="en-US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вами своих обязанностей и исполнение обязательств в </a:t>
              </a:r>
              <a:r>
                <a:rPr lang="ru-RU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соответствии</a:t>
              </a:r>
              <a:r>
                <a:rPr lang="ru-RU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с политикой компании по ведению бизнеса </a:t>
              </a:r>
              <a:r>
                <a:rPr lang="ru-RU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этичным и законным образом</a:t>
              </a:r>
              <a:r>
                <a:rPr lang="ru-RU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7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Описание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756988" y="3672328"/>
                <a:ext cx="2749564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Обязательства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422109" y="4880855"/>
                <a:ext cx="2206486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Ответственность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751287" y="5976104"/>
                <a:ext cx="2376465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Сфера применения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Введение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4</a:t>
            </a:fld>
            <a:endParaRPr dirty="0"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dirty="0">
                  <a:solidFill>
                    <a:schemeClr val="accent2"/>
                  </a:solidFill>
                  <a:latin typeface="+mj-lt"/>
                  <a:ea typeface="Helvetica"/>
                  <a:cs typeface="Helvetica"/>
                  <a:sym typeface="Helvetica"/>
                </a:rPr>
                <a:t>Обязательства</a:t>
              </a:r>
              <a:endParaRPr sz="1500" dirty="0">
                <a:solidFill>
                  <a:schemeClr val="accent2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Вы </a:t>
              </a:r>
              <a:r>
                <a:rPr lang="ru-RU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не</a:t>
              </a: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должны нарушать применимые законы </a:t>
              </a:r>
              <a:br>
                <a:rPr lang="en-US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и положения в ходе исполнения своих обязанностей и не должны участвовать в каких-либо </a:t>
              </a:r>
              <a:r>
                <a:rPr lang="ru-RU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неправомерных действиях</a:t>
              </a: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которые могут поставить под угрозу</a:t>
              </a:r>
              <a:r>
                <a:rPr lang="ru-RU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репутацию компании</a:t>
              </a: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или отношения с клиентами и сторонними лицами.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Правила компании запрещают предложение, </a:t>
              </a:r>
              <a:br>
                <a:rPr lang="en-US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запрос, предоставление или получение </a:t>
              </a:r>
              <a:r>
                <a:rPr lang="ru-RU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взяток </a:t>
              </a:r>
              <a:br>
                <a:rPr lang="en-US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и незаконных выплат</a:t>
              </a:r>
              <a:r>
                <a:rPr lang="ru-RU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Описание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808703" y="3661949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Обязательства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4" y="4880855"/>
                <a:ext cx="2113936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Ответственность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751288" y="5976104"/>
                <a:ext cx="2385096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Сфера применения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Введение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5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0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700" spc="-20" dirty="0">
                  <a:solidFill>
                    <a:schemeClr val="accent5">
                      <a:lumMod val="75000"/>
                    </a:schemeClr>
                  </a:solidFill>
                  <a:latin typeface="+mj-lt"/>
                  <a:ea typeface="Helvetica"/>
                  <a:cs typeface="Helvetica"/>
                  <a:sym typeface="Helvetica"/>
                </a:rPr>
                <a:t>Ответственность</a:t>
              </a:r>
              <a:endParaRPr sz="1700" spc="-20" dirty="0">
                <a:solidFill>
                  <a:schemeClr val="accent5">
                    <a:lumMod val="75000"/>
                  </a:schemeClr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ru-RU" sz="1700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Вы несете ответственность за</a:t>
              </a:r>
              <a:r>
                <a:rPr lang="ru-RU" sz="1700" b="1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понимание и соблюдение </a:t>
              </a:r>
              <a:r>
                <a:rPr lang="ru-RU" sz="1700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Кодекса поведения, а также за </a:t>
              </a:r>
              <a:r>
                <a:rPr lang="ru-RU" sz="1700" b="1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сообщение</a:t>
              </a:r>
              <a:r>
                <a:rPr lang="ru-RU" sz="1700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о любых ситуациях, когда вам кажется, что политики компании или законодательство могут быть </a:t>
              </a:r>
              <a:r>
                <a:rPr lang="ru-RU" sz="1700" b="1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нарушены</a:t>
              </a:r>
              <a:r>
                <a:rPr lang="ru-RU" sz="1700" spc="-2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(включая нарушения со стороны сторонних лиц).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 spc="-2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Описание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211657" y="3672328"/>
                <a:ext cx="191609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Обязательства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475304" y="4880855"/>
                <a:ext cx="209250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Ответственность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751289" y="5976104"/>
                <a:ext cx="237646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Сфера применения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Введение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6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890223" cy="3908760"/>
            <a:chOff x="1673387" y="1085060"/>
            <a:chExt cx="9376380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3"/>
              <a:ext cx="5877596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800">
                  <a:solidFill>
                    <a:schemeClr val="accent6">
                      <a:lumMod val="75000"/>
                    </a:schemeClr>
                  </a:solidFill>
                  <a:latin typeface="+mj-lt"/>
                  <a:ea typeface="Helvetica"/>
                  <a:cs typeface="Helvetica"/>
                  <a:sym typeface="Helvetica"/>
                </a:rPr>
                <a:t>Сфера применения</a:t>
              </a:r>
              <a:endParaRPr sz="1800">
                <a:solidFill>
                  <a:schemeClr val="accent6">
                    <a:lumMod val="75000"/>
                  </a:schemeClr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ru-R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Кодекс поведения распространяется на </a:t>
              </a:r>
              <a:r>
                <a:rPr lang="ru-R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всех должностных лиц, директоров </a:t>
              </a:r>
              <a:br>
                <a:rPr lang="en-US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ru-RU" sz="1800" b="1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и сотрудников</a:t>
              </a:r>
              <a:r>
                <a:rPr lang="ru-RU" sz="180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компании (далее коллективно именуемых «сотрудниками»).</a:t>
              </a:r>
              <a:r>
                <a:rPr lang="ru-RU" sz="1800">
                  <a:solidFill>
                    <a:schemeClr val="dk1"/>
                  </a:solidFill>
                  <a:latin typeface="+mj-lt"/>
                </a:rPr>
                <a:t> </a:t>
              </a:r>
              <a:endParaRPr sz="360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7" y="2559480"/>
                <a:ext cx="1402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Описание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211657" y="3672328"/>
                <a:ext cx="1916094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Обязательства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465323" y="4880855"/>
                <a:ext cx="2110085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Ответственность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748641" y="5976104"/>
                <a:ext cx="247029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Сфера применения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На следующих слайдах приводится подробное описание </a:t>
            </a:r>
            <a:r>
              <a:rPr lang="ru-RU" sz="9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принципов</a:t>
            </a:r>
            <a:r>
              <a:rPr lang="ru-RU" sz="9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, которые распространяются на всех сотрудников и должны соблюдаться ими.</a:t>
            </a:r>
            <a:endParaRPr sz="90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Основные указания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7</a:t>
            </a:fld>
            <a:endParaRPr>
              <a:latin typeface="+mj-lt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494374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Следующие указания распространяются на всех сотрудников: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Соблюдение законодательства 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Компания ведет свою деятельность в соответствии со всеми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применимыми законами, правилами и постановлениями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а также согласно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высоким этическим стандартам компании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10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Конфликт интересов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Следует избегать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конфликта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или создания видимости конфликта между вашими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личными интересами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официальными обязанностями и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интересами компании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. Любой потенциальный конфликт интересов следует обсудить со своим руководителем.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Честная деловая практика</a:t>
            </a:r>
            <a:endParaRPr sz="11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Все сотрудники должны работать с клиентами, поставщиками, конкурентами и независимыми проверяющими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добросовестно и прозрачно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и </a:t>
            </a:r>
            <a:r>
              <a:rPr lang="ru-RU" sz="11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не</a:t>
            </a: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должны получать неправомерной выгоды </a:t>
            </a:r>
            <a:br>
              <a:rPr lang="en-US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ru-RU" sz="11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с чьей-либо стороны путем манипуляции, обмана, незаконного использования привилегированного доступа к информации или искажения фактов.</a:t>
            </a:r>
            <a:endParaRPr sz="11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Конфликт интересов</a:t>
            </a:r>
            <a:r>
              <a:rPr lang="ru-R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возникает, когда </a:t>
            </a:r>
            <a:r>
              <a:rPr lang="ru-R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личные интересы сотрудника вступают в </a:t>
            </a:r>
            <a:r>
              <a:rPr lang="ru-RU" sz="80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противоречие </a:t>
            </a:r>
            <a:br>
              <a:rPr lang="en-US" sz="80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ru-RU" sz="80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с </a:t>
            </a:r>
            <a:r>
              <a:rPr lang="ru-R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интересами компании либо создается видимость такого противоречия</a:t>
            </a:r>
            <a:r>
              <a:rPr lang="ru-R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Он также может возникать, когда сотрудник, директор или член его (ее) семьи </a:t>
            </a:r>
            <a:r>
              <a:rPr lang="ru-RU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получает неправомерные личные преимущества</a:t>
            </a:r>
            <a:r>
              <a:rPr lang="ru-RU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за счет положения, занимаемого сотрудником в компании.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ru-RU" sz="5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Честная</a:t>
              </a:r>
              <a:r>
                <a:rPr kumimoji="0" lang="ru-RU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деловая практика</a:t>
              </a:r>
              <a:endParaRPr kumimoji="0" sz="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Незаконные выплаты 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Маркетинг и </a:t>
                </a: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продажи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Отчетность и учет данных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Соблюдение законодательства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Конфликт интересов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4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Взаимодействие с HCP (healthcare professional, специалист здравоохранения) и должностными</a:t>
                </a:r>
                <a:r>
                  <a:rPr lang="ru-RU" sz="40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 лицами</a:t>
                </a:r>
                <a:endParaRPr kumimoji="0" sz="4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4852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Основные указания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(продолжение)</a:t>
            </a:r>
            <a:endParaRPr kumimoji="0" sz="1800" b="1" i="0" u="none" strike="noStrike" cap="none" normalizeH="0" baseline="0" dirty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27475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Следующие указания распространяются </a:t>
            </a:r>
            <a:b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</a:b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на всех сотрудников: 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Маркетинг и продажи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Компания и ее сотрудники обеспечивают </a:t>
            </a:r>
            <a:r>
              <a:rPr lang="ru-RU" sz="1000" b="1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достоверное</a:t>
            </a:r>
            <a:r>
              <a:rPr lang="ru-RU" sz="1000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представление своих товаров и услуг и соблюдают все применимые </a:t>
            </a:r>
            <a:r>
              <a:rPr lang="ru-RU" sz="1000" b="1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нормативные и правовые требования</a:t>
            </a:r>
            <a:r>
              <a:rPr lang="ru-RU" sz="1000" spc="-2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регулирующие маркетинговое продвижение и продажу товаров и услуг.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Учет данных и отчетность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Компания и ее сотрудники обеспечивают </a:t>
            </a:r>
            <a:r>
              <a:rPr lang="ru-RU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точную и добросовестную</a:t>
            </a:r>
            <a:r>
              <a:rPr lang="ru-RU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ru-RU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запись всех сведений и отчетных данных</a:t>
            </a:r>
            <a:r>
              <a:rPr lang="ru-RU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br>
              <a:rPr lang="en-US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ru-RU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в установленные сроки с надлежащей степенью детализации.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Незаконные выплаты </a:t>
            </a:r>
          </a:p>
          <a:p>
            <a:pPr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Компания не предоставляет </a:t>
            </a:r>
            <a:r>
              <a:rPr lang="ru-RU" sz="1000" b="1" dirty="0">
                <a:solidFill>
                  <a:schemeClr val="dk1"/>
                </a:solidFill>
                <a:latin typeface="+mj-lt"/>
                <a:cs typeface="Helvetica"/>
              </a:rPr>
              <a:t>какие-либо ценности</a:t>
            </a: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 в </a:t>
            </a:r>
            <a:r>
              <a:rPr lang="ru-RU" sz="1000" b="1" dirty="0">
                <a:solidFill>
                  <a:schemeClr val="dk1"/>
                </a:solidFill>
                <a:latin typeface="+mj-lt"/>
                <a:cs typeface="Helvetica"/>
              </a:rPr>
              <a:t>виде денег или в другой материальной форме</a:t>
            </a: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 </a:t>
            </a:r>
            <a:br>
              <a:rPr lang="en-US" sz="1000" dirty="0">
                <a:solidFill>
                  <a:schemeClr val="dk1"/>
                </a:solidFill>
                <a:latin typeface="+mj-lt"/>
                <a:cs typeface="Helvetica"/>
              </a:rPr>
            </a:b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в коррупционных целях или в целях </a:t>
            </a:r>
            <a:r>
              <a:rPr lang="ru-RU" sz="1000" b="1" dirty="0">
                <a:solidFill>
                  <a:schemeClr val="dk1"/>
                </a:solidFill>
                <a:latin typeface="+mj-lt"/>
                <a:cs typeface="Helvetica"/>
              </a:rPr>
              <a:t>получения незаконного преимущества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.</a:t>
            </a:r>
            <a:endParaRPr sz="1000" b="1" dirty="0">
              <a:solidFill>
                <a:schemeClr val="dk1"/>
              </a:solidFill>
              <a:latin typeface="+mj-lt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Взаимодействие со специалистами здравоохранения и должностными лицами</a:t>
            </a:r>
          </a:p>
          <a:p>
            <a:pPr marL="0">
              <a:lnSpc>
                <a:spcPct val="115000"/>
              </a:lnSpc>
            </a:pPr>
            <a:r>
              <a:rPr lang="ru-RU" sz="1000" spc="-20" dirty="0">
                <a:solidFill>
                  <a:schemeClr val="dk1"/>
                </a:solidFill>
                <a:latin typeface="+mj-lt"/>
                <a:cs typeface="Helvetica"/>
              </a:rPr>
              <a:t>Любые финансовые платежи в пользу специалистов здравоохранения и должностных лиц и компенсации расходов, понесенных ими (на питание, проезд и т. д.), должны осуществляться в соответствии с </a:t>
            </a:r>
            <a:r>
              <a:rPr lang="ru-RU" sz="1000" b="1" spc="-20" dirty="0">
                <a:solidFill>
                  <a:schemeClr val="dk1"/>
                </a:solidFill>
                <a:latin typeface="+mj-lt"/>
                <a:cs typeface="Helvetica"/>
              </a:rPr>
              <a:t>применимыми законами </a:t>
            </a:r>
            <a:br>
              <a:rPr lang="en-US" sz="1000" b="1" spc="-20" dirty="0">
                <a:solidFill>
                  <a:schemeClr val="dk1"/>
                </a:solidFill>
                <a:latin typeface="+mj-lt"/>
                <a:cs typeface="Helvetica"/>
              </a:rPr>
            </a:br>
            <a:r>
              <a:rPr lang="ru-RU" sz="1000" b="1" spc="-20" dirty="0">
                <a:solidFill>
                  <a:schemeClr val="dk1"/>
                </a:solidFill>
                <a:latin typeface="+mj-lt"/>
                <a:cs typeface="Helvetica"/>
              </a:rPr>
              <a:t>и положениями</a:t>
            </a:r>
            <a:r>
              <a:rPr lang="ru-RU" sz="1000" spc="-20" dirty="0">
                <a:solidFill>
                  <a:schemeClr val="dk1"/>
                </a:solidFill>
                <a:latin typeface="+mj-lt"/>
                <a:cs typeface="Helvetica"/>
              </a:rPr>
              <a:t> на основе </a:t>
            </a:r>
            <a:r>
              <a:rPr lang="ru-RU" sz="1000" b="1" spc="-20" dirty="0">
                <a:solidFill>
                  <a:schemeClr val="dk1"/>
                </a:solidFill>
                <a:latin typeface="+mj-lt"/>
                <a:cs typeface="Helvetica"/>
              </a:rPr>
              <a:t>законных и явно определяемых требований</a:t>
            </a:r>
            <a:r>
              <a:rPr lang="ru-RU" sz="1000" spc="-20" dirty="0">
                <a:solidFill>
                  <a:schemeClr val="dk1"/>
                </a:solidFill>
                <a:latin typeface="+mj-lt"/>
                <a:cs typeface="Helvetica"/>
              </a:rPr>
              <a:t> и подкрепляться </a:t>
            </a:r>
            <a:r>
              <a:rPr lang="ru-RU" sz="1000" b="1" spc="-20" dirty="0">
                <a:solidFill>
                  <a:schemeClr val="dk1"/>
                </a:solidFill>
                <a:latin typeface="+mj-lt"/>
                <a:cs typeface="Helvetica"/>
              </a:rPr>
              <a:t>прозрачной документацией</a:t>
            </a:r>
            <a:r>
              <a:rPr lang="ru-RU" sz="1000" spc="-2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</a:p>
          <a:p>
            <a:pPr marL="0">
              <a:lnSpc>
                <a:spcPct val="115000"/>
              </a:lnSpc>
            </a:pP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Компания может привлекать к работе только тех специалистов здравоохранения и должностных лиц, </a:t>
            </a:r>
            <a:r>
              <a:rPr lang="ru-RU" sz="1000" b="1" dirty="0">
                <a:solidFill>
                  <a:schemeClr val="dk1"/>
                </a:solidFill>
                <a:latin typeface="+mj-lt"/>
                <a:cs typeface="Helvetica"/>
              </a:rPr>
              <a:t>специализация и квалификация которых</a:t>
            </a:r>
            <a:r>
              <a:rPr lang="ru-RU" sz="1000" dirty="0">
                <a:solidFill>
                  <a:schemeClr val="dk1"/>
                </a:solidFill>
                <a:latin typeface="+mj-lt"/>
                <a:cs typeface="Helvetica"/>
              </a:rPr>
              <a:t> соответствуют рабочим требованиям.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FF0000"/>
                </a:solidFill>
                <a:effectLst/>
                <a:latin typeface="+mj-lt"/>
                <a:ea typeface="GothamHTF-Book"/>
                <a:cs typeface="GothamHTF-Book"/>
              </a:rPr>
              <a:t> 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47140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ru-RU" sz="5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Честная деловая практика</a:t>
              </a:r>
              <a:endParaRPr kumimoji="0" sz="5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Незаконные выплаты 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Маркетинг и продажи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Отчетность и учет данных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Соблюдение законодательства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Конфликт интересов</a:t>
                </a:r>
                <a:endParaRPr kumimoji="0" sz="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ru-RU" sz="5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Взаимодействие со специалистами здравоохранения и должностными</a:t>
                </a:r>
                <a:r>
                  <a:rPr lang="ru-RU" sz="500" dirty="0">
                    <a:solidFill>
                      <a:schemeClr val="bg1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 лицами</a:t>
                </a:r>
                <a:endParaRPr kumimoji="0" sz="5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Соблюдение Кодекса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поведения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9</a:t>
            </a:fld>
            <a:endParaRPr>
              <a:latin typeface="+mj-lt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Отчетность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ru-R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Необходимо незамедлительно сообщать руководителю, ответственному за сотрудника, соответствующий отдел или структурное подразделение, о любом инциденте, риске или проблеме, которые противоречат Кодексу поведения.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ru-R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Сообщение можно подать анонимно, если это разрешено местным законодательством; любые репрессии вследствие подачи сообщения запрещены.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Расторжение контракта</a:t>
            </a:r>
            <a:endParaRPr sz="12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ru-R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Несоблюдение Кодекса поведения может служить основанием для дисциплинарного взыскания вплоть </a:t>
            </a:r>
            <a:br>
              <a:rPr lang="en-US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ru-RU" sz="12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до увольнения (если применимо).</a:t>
            </a:r>
            <a:endParaRPr sz="120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Вы</a:t>
            </a:r>
            <a:r>
              <a:rPr lang="ru-RU" sz="11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несете ответственность за понимание и соблюдение Кодекса поведения, а также за сообщение о любых ситуациях, когда вам кажется, что политики компании или законодательство могут нарушаться (включая нарушения со стороны сторонних лиц).</a:t>
            </a:r>
            <a:endParaRPr sz="2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7" ma:contentTypeDescription="Create a new document." ma:contentTypeScope="" ma:versionID="99e691c373b6b9d0dc54c0094d8e75ae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b29f9f21e98f2c97b276ca12e0e7b7b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C9718-29B1-4F47-BF94-B92B05D49214}">
  <ds:schemaRefs>
    <ds:schemaRef ds:uri="417a1e4b-72df-449d-84f0-0965c6302828"/>
    <ds:schemaRef ds:uri="http://purl.org/dc/terms/"/>
    <ds:schemaRef ds:uri="http://schemas.microsoft.com/office/2006/documentManagement/types"/>
    <ds:schemaRef ds:uri="b79241f8-c8fe-441b-bad5-56514653fd5b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02338-CD98-45E5-A94F-BAD765A7838E}"/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827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Helvetica Neue</vt:lpstr>
      <vt:lpstr>Arial</vt:lpstr>
      <vt:lpstr>Calibri</vt:lpstr>
      <vt:lpstr>Helvetica Neue Light</vt:lpstr>
      <vt:lpstr>Helvetica</vt:lpstr>
      <vt:lpstr>Wingdings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Sawant, Sandeep</cp:lastModifiedBy>
  <cp:revision>29</cp:revision>
  <dcterms:modified xsi:type="dcterms:W3CDTF">2022-06-23T14:37:46Z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  <property fmtid="{D5CDD505-2E9C-101B-9397-08002B2CF9AE}" pid="5" name="Order">
    <vt:r8>854200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