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regular r:id="rId13"/>
      <p:bold r:id="rId14"/>
      <p:italic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elvetica Neue" panose="020B0604020202020204" charset="0"/>
      <p:regular r:id="rId28"/>
      <p:bold r:id="rId29"/>
      <p:italic r:id="rId30"/>
      <p:boldItalic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7E4C5-346C-5382-DDAA-0CEB5452DEB6}" v="1" dt="2020-10-09T13:53:28.848"/>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56" autoAdjust="0"/>
    <p:restoredTop sz="94343" autoAdjust="0"/>
  </p:normalViewPr>
  <p:slideViewPr>
    <p:cSldViewPr snapToGrid="0">
      <p:cViewPr varScale="1">
        <p:scale>
          <a:sx n="110" d="100"/>
          <a:sy n="110" d="100"/>
        </p:scale>
        <p:origin x="1296" y="84"/>
      </p:cViewPr>
      <p:guideLst>
        <p:guide orient="horz" pos="1800"/>
        <p:guide pos="3840"/>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5/10/relationships/revisionInfo" Target="revisionInfo.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docChgLst>
    <pc:chgData name="Black, Sara" userId="S::sara.black@stryker.com::78fcc2bc-4d63-4555-afba-650727457227" providerId="AD" clId="Web-{2577E4C5-346C-5382-DDAA-0CEB5452DEB6}"/>
    <pc:docChg chg="modSld">
      <pc:chgData name="Black, Sara" userId="S::sara.black@stryker.com::78fcc2bc-4d63-4555-afba-650727457227" providerId="AD" clId="Web-{2577E4C5-346C-5382-DDAA-0CEB5452DEB6}" dt="2020-10-09T13:53:28.848" v="0" actId="1076"/>
      <pc:docMkLst>
        <pc:docMk/>
      </pc:docMkLst>
      <pc:sldChg chg="modSp">
        <pc:chgData name="Black, Sara" userId="S::sara.black@stryker.com::78fcc2bc-4d63-4555-afba-650727457227" providerId="AD" clId="Web-{2577E4C5-346C-5382-DDAA-0CEB5452DEB6}" dt="2020-10-09T13:53:28.848" v="0" actId="1076"/>
        <pc:sldMkLst>
          <pc:docMk/>
          <pc:sldMk cId="3342172861" sldId="265"/>
        </pc:sldMkLst>
        <pc:grpChg chg="mod">
          <ac:chgData name="Black, Sara" userId="S::sara.black@stryker.com::78fcc2bc-4d63-4555-afba-650727457227" providerId="AD" clId="Web-{2577E4C5-346C-5382-DDAA-0CEB5452DEB6}" dt="2020-10-09T13:53:28.848" v="0" actId="1076"/>
          <ac:grpSpMkLst>
            <pc:docMk/>
            <pc:sldMk cId="3342172861" sldId="265"/>
            <ac:grpSpMk id="3" creationId="{7F65C789-4B9F-46C4-A86F-B1AFC994AF8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dirty="0"/>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5</a:t>
            </a:fld>
            <a:endParaRPr lang="en-US"/>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dirty="0"/>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7</a:t>
            </a:fld>
            <a:endParaRPr lang="en-US"/>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N"/>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smtClean="0"/>
              <a:t>October 9, 2020</a:t>
            </a:fld>
            <a:endParaRPr lang="en-US" dirty="0"/>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p:nvPr/>
        </p:nvSpPr>
        <p:spPr>
          <a:xfrm>
            <a:off x="0" y="6567586"/>
            <a:ext cx="3581400" cy="3332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1400" dirty="0">
                <a:solidFill>
                  <a:srgbClr val="34495E"/>
                </a:solidFill>
                <a:latin typeface="+mj-lt"/>
                <a:ea typeface="Helvetica Neue Light"/>
                <a:cs typeface="Helvetica Neue Light"/>
                <a:sym typeface="Helvetica Neue Light"/>
              </a:rPr>
              <a:t>Treinamento</a:t>
            </a:r>
            <a:r>
              <a:rPr lang="pt-br" sz="1400" baseline="0" dirty="0">
                <a:solidFill>
                  <a:srgbClr val="34495E"/>
                </a:solidFill>
                <a:latin typeface="+mj-lt"/>
                <a:ea typeface="Helvetica Neue Light"/>
                <a:cs typeface="Helvetica Neue Light"/>
                <a:sym typeface="Helvetica Neue Light"/>
              </a:rPr>
              <a:t> sobre conflitos de interesses</a:t>
            </a:r>
            <a:endParaRPr sz="1400" dirty="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cs typeface="Helvetica" panose="020B0604020202020204" pitchFamily="34" charset="0"/>
              </a:rPr>
              <a:t>1</a:t>
            </a:fld>
            <a:endParaRPr>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8774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Descrição</a:t>
              </a:r>
              <a:endParaRPr lang="en-US" dirty="0">
                <a:effectLst/>
                <a:latin typeface="+mj-lt"/>
                <a:ea typeface="Calibri" panose="020F0502020204030204" pitchFamily="34" charset="0"/>
                <a:cs typeface="Times New Roman" panose="02020603050405020304" pitchFamily="18" charset="0"/>
              </a:endParaRPr>
            </a:p>
            <a:p>
              <a:r>
                <a:rPr lang="pt-br" sz="1200" dirty="0">
                  <a:latin typeface="+mj-lt"/>
                  <a:ea typeface="Calibri" panose="020F0502020204030204" pitchFamily="34" charset="0"/>
                  <a:cs typeface="Times New Roman" panose="02020603050405020304" pitchFamily="18" charset="0"/>
                </a:rPr>
                <a:t>Um conflito de interesses surge quando um funcionário tem uma relação familiar próxima </a:t>
              </a:r>
              <a:br>
                <a:rPr lang="pt-BR" sz="1200" dirty="0">
                  <a:latin typeface="+mj-lt"/>
                  <a:ea typeface="Calibri" panose="020F0502020204030204" pitchFamily="34" charset="0"/>
                  <a:cs typeface="Times New Roman" panose="02020603050405020304" pitchFamily="18" charset="0"/>
                </a:rPr>
              </a:br>
              <a:r>
                <a:rPr lang="pt-br" sz="1200" dirty="0">
                  <a:latin typeface="+mj-lt"/>
                  <a:ea typeface="Calibri" panose="020F0502020204030204" pitchFamily="34" charset="0"/>
                  <a:cs typeface="Times New Roman" panose="02020603050405020304" pitchFamily="18" charset="0"/>
                </a:rPr>
                <a:t>ou uma relação financeira com outra empresa, funcionário, cliente, funcionário público, fornecedor ou outra parte relacionada. O Treinamento sobre conflitos de interesses </a:t>
              </a:r>
              <a:br>
                <a:rPr lang="pt-BR" sz="1200" dirty="0">
                  <a:latin typeface="+mj-lt"/>
                  <a:ea typeface="Calibri" panose="020F0502020204030204" pitchFamily="34" charset="0"/>
                  <a:cs typeface="Times New Roman" panose="02020603050405020304" pitchFamily="18" charset="0"/>
                </a:rPr>
              </a:br>
              <a:r>
                <a:rPr lang="pt-br" sz="1200" dirty="0">
                  <a:latin typeface="+mj-lt"/>
                  <a:ea typeface="Calibri" panose="020F0502020204030204" pitchFamily="34" charset="0"/>
                  <a:cs typeface="Times New Roman" panose="02020603050405020304" pitchFamily="18" charset="0"/>
                </a:rPr>
                <a:t>oferece orientações relacionadas a conflitos de interesses.</a:t>
              </a:r>
              <a:r>
                <a:rPr lang="pt-br" sz="1100" dirty="0">
                  <a:effectLst/>
                  <a:latin typeface="+mj-lt"/>
                  <a:ea typeface="Times New Roman" panose="02020603050405020304" pitchFamily="18"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100" dirty="0">
                  <a:effectLst/>
                  <a:latin typeface="+mj-lt"/>
                  <a:ea typeface="Times New Roman" panose="02020603050405020304" pitchFamily="18"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600" b="1" dirty="0">
                  <a:solidFill>
                    <a:srgbClr val="34495E"/>
                  </a:solidFill>
                  <a:effectLst/>
                  <a:latin typeface="+mj-lt"/>
                  <a:ea typeface="Calibri" panose="020F0502020204030204" pitchFamily="34"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pt-br" sz="1600" b="1" dirty="0">
                  <a:solidFill>
                    <a:srgbClr val="34495E"/>
                  </a:solidFill>
                  <a:effectLst/>
                  <a:latin typeface="+mj-lt"/>
                  <a:ea typeface="Calibri" panose="020F0502020204030204" pitchFamily="34" charset="0"/>
                  <a:cs typeface="Times New Roman" panose="02020603050405020304" pitchFamily="18" charset="0"/>
                </a:rPr>
                <a:t> </a:t>
              </a:r>
              <a:endParaRPr lang="en-US" sz="110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Instruções</a:t>
              </a:r>
              <a:endParaRPr lang="en-US" dirty="0">
                <a:effectLst/>
                <a:latin typeface="+mj-lt"/>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pt-br" sz="1200" dirty="0">
                  <a:solidFill>
                    <a:schemeClr val="tx1"/>
                  </a:solidFill>
                  <a:latin typeface="+mj-lt"/>
                  <a:ea typeface="Helvetica Neue Light"/>
                  <a:cs typeface="Helvetica" panose="020B0604020202020204" pitchFamily="34" charset="0"/>
                </a:rPr>
                <a:t>Ofereça aos funcionários o Treinamento sobre conflitos de interesses como parte do processo de integração e com regularidade para assegurar que entendam suas funções e responsabilidades relacionadas a conflitos de interesses.</a:t>
              </a:r>
            </a:p>
            <a:p>
              <a:pPr marL="342900" indent="-342900">
                <a:lnSpc>
                  <a:spcPct val="115000"/>
                </a:lnSpc>
                <a:buSzPts val="1100"/>
                <a:buFont typeface="+mj-lt"/>
                <a:buAutoNum type="arabicPeriod"/>
              </a:pPr>
              <a:r>
                <a:rPr lang="pt-br" sz="1200" dirty="0">
                  <a:latin typeface="+mj-lt"/>
                  <a:ea typeface="Helvetica"/>
                  <a:cs typeface="Helvetica"/>
                  <a:sym typeface="Helvetica"/>
                </a:rPr>
                <a:t>Use Folhas de presença para fazer o registro da participação em cada sessão </a:t>
              </a:r>
              <a:br>
                <a:rPr lang="pt-BR" sz="1200" dirty="0">
                  <a:latin typeface="+mj-lt"/>
                  <a:ea typeface="Helvetica"/>
                  <a:cs typeface="Helvetica"/>
                  <a:sym typeface="Helvetica"/>
                </a:rPr>
              </a:br>
              <a:r>
                <a:rPr lang="pt-br" sz="1200" dirty="0">
                  <a:latin typeface="+mj-lt"/>
                  <a:ea typeface="Helvetica"/>
                  <a:cs typeface="Helvetica"/>
                  <a:sym typeface="Helvetica"/>
                </a:rPr>
                <a:t>de treinamento.</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latin typeface="+mj-lt"/>
                  <a:ea typeface="Calibri" panose="020F0502020204030204" pitchFamily="34" charset="0"/>
                  <a:cs typeface="Times New Roman" panose="02020603050405020304" pitchFamily="18" charset="0"/>
                </a:rPr>
                <a:t>Como essa prática beneficia você?</a:t>
              </a:r>
              <a:endParaRPr lang="en-US"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a:latin typeface="+mj-lt"/>
                  <a:cs typeface="Times New Roman" panose="02020603050405020304" pitchFamily="18" charset="0"/>
                </a:rPr>
                <a:t>Este treinamento descreve os elementos da Política de conflitos de interesses, que estabelece diretrizes para assegurar que os interesses pessoais, sociais, financeiros ou políticos de seus funcionários não entrem em conflito, ou não pareçam entrar em conflito, com os interesses da empresa, bem como aumentar a transparência dessas relações. Ele vai ajudar os funcionários </a:t>
              </a:r>
              <a:br>
                <a:rPr lang="pt-BR" sz="1200" dirty="0">
                  <a:latin typeface="+mj-lt"/>
                  <a:cs typeface="Times New Roman" panose="02020603050405020304" pitchFamily="18" charset="0"/>
                </a:rPr>
              </a:br>
              <a:r>
                <a:rPr lang="pt-br" sz="1200" dirty="0">
                  <a:latin typeface="+mj-lt"/>
                  <a:cs typeface="Times New Roman" panose="02020603050405020304" pitchFamily="18" charset="0"/>
                </a:rPr>
                <a:t>a entenderem melhor os potenciais conflitos de interesses e o que fazer se potenciais conflitos surgirem.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237552"/>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pt-br" b="1" dirty="0">
                  <a:solidFill>
                    <a:srgbClr val="34495E"/>
                  </a:solidFill>
                  <a:effectLst/>
                  <a:latin typeface="+mj-lt"/>
                  <a:ea typeface="Calibri" panose="020F0502020204030204" pitchFamily="34" charset="0"/>
                  <a:cs typeface="Times New Roman" panose="02020603050405020304" pitchFamily="18" charset="0"/>
                </a:rPr>
                <a:t>Outros documentos a considerar</a:t>
              </a:r>
              <a:endParaRPr lang="en-US"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pt-br" sz="1200" kern="0" dirty="0">
                  <a:solidFill>
                    <a:srgbClr val="000000"/>
                  </a:solidFill>
                  <a:effectLst/>
                  <a:latin typeface="+mj-lt"/>
                  <a:ea typeface="Helvetica Neue Light"/>
                  <a:cs typeface="Times New Roman" panose="02020603050405020304" pitchFamily="18" charset="0"/>
                </a:rPr>
                <a:t> Folha de presença</a:t>
              </a:r>
            </a:p>
            <a:p>
              <a:pPr marL="171450" marR="0" indent="-171450">
                <a:lnSpc>
                  <a:spcPct val="115000"/>
                </a:lnSpc>
                <a:spcBef>
                  <a:spcPts val="0"/>
                </a:spcBef>
                <a:spcAft>
                  <a:spcPts val="0"/>
                </a:spcAft>
                <a:buSzPct val="150000"/>
                <a:buFont typeface="Wingdings" panose="05000000000000000000" pitchFamily="2" charset="2"/>
                <a:buChar char="ü"/>
              </a:pPr>
              <a:r>
                <a:rPr lang="pt-br" sz="1200" kern="0" dirty="0">
                  <a:solidFill>
                    <a:srgbClr val="000000"/>
                  </a:solidFill>
                  <a:effectLst/>
                  <a:latin typeface="+mj-lt"/>
                  <a:ea typeface="Helvetica Neue Light"/>
                  <a:cs typeface="Times New Roman" panose="02020603050405020304" pitchFamily="18" charset="0"/>
                </a:rPr>
                <a:t> Código de conduta</a:t>
              </a:r>
              <a:endParaRPr lang="en-US" sz="1200" kern="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pt-br" sz="1200" kern="0" dirty="0">
                  <a:solidFill>
                    <a:srgbClr val="000000"/>
                  </a:solidFill>
                  <a:effectLst/>
                  <a:latin typeface="+mj-lt"/>
                  <a:ea typeface="Helvetica Neue Light"/>
                  <a:cs typeface="Times New Roman" panose="02020603050405020304" pitchFamily="18" charset="0"/>
                </a:rPr>
                <a:t> Política de conflitos de interesses</a:t>
              </a:r>
              <a:endParaRPr lang="en-US" sz="1200" kern="0" dirty="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pt-br" sz="1200" b="1" dirty="0">
                  <a:solidFill>
                    <a:srgbClr val="34495E"/>
                  </a:solidFill>
                  <a:effectLst/>
                  <a:latin typeface="+mj-lt"/>
                  <a:ea typeface="Calibri" panose="020F0502020204030204" pitchFamily="34" charset="0"/>
                  <a:cs typeface="Times New Roman" panose="02020603050405020304" pitchFamily="18" charset="0"/>
                </a:rPr>
                <a:t> </a:t>
              </a:r>
              <a:endParaRPr lang="en-US" sz="12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44228"/>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endParaRPr sz="2400" b="1" dirty="0">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j-lt"/>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pt-br" sz="3600" b="1" dirty="0">
                <a:solidFill>
                  <a:srgbClr val="FFFFFF"/>
                </a:solidFill>
                <a:latin typeface="+mj-lt"/>
                <a:ea typeface="Helvetica Neue"/>
                <a:cs typeface="Helvetica Neue"/>
                <a:sym typeface="Helvetica Neue"/>
              </a:rPr>
              <a:t>Conflito de interesses</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a:latin typeface="+mj-lt"/>
              </a:rPr>
              <a:t>1</a:t>
            </a:r>
            <a:endParaRPr kumimoji="0" lang="en-US" sz="1200" b="0" i="0" u="none" strike="noStrike" kern="1200" cap="none" spc="0" normalizeH="0" baseline="0" noProof="0">
              <a:ln>
                <a:noFill/>
              </a:ln>
              <a:solidFill>
                <a:prstClr val="black">
                  <a:tint val="75000"/>
                </a:prstClr>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973226"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pt-br" sz="2500" dirty="0">
                <a:cs typeface="Helvetica" panose="020B0604020202020204" pitchFamily="34" charset="0"/>
              </a:rPr>
              <a:t>Interesses ou atividades de funcionários que possam ser, ou que possam ser percebidas como sendo, conflitantes com as da empresa, ou que poderiam afetar a capacidade do funcionário </a:t>
            </a:r>
            <a:br>
              <a:rPr lang="pt-BR" sz="2500" dirty="0">
                <a:cs typeface="Helvetica" panose="020B0604020202020204" pitchFamily="34" charset="0"/>
              </a:rPr>
            </a:br>
            <a:r>
              <a:rPr lang="pt-br" sz="2500" dirty="0">
                <a:cs typeface="Helvetica" panose="020B0604020202020204" pitchFamily="34" charset="0"/>
              </a:rPr>
              <a:t>de conduzir objetivamente suas </a:t>
            </a:r>
            <a:br>
              <a:rPr lang="pt-BR" sz="2500" dirty="0">
                <a:cs typeface="Helvetica" panose="020B0604020202020204" pitchFamily="34" charset="0"/>
              </a:rPr>
            </a:br>
            <a:r>
              <a:rPr lang="pt-br" sz="2500" dirty="0">
                <a:cs typeface="Helvetica" panose="020B0604020202020204" pitchFamily="34" charset="0"/>
              </a:rPr>
              <a:t>funções e responsabilidades.</a:t>
            </a:r>
            <a:endParaRPr sz="2500" dirty="0">
              <a:cs typeface="Helvetica" panose="020B0604020202020204" pitchFamily="34" charset="0"/>
            </a:endParaRPr>
          </a:p>
          <a:p>
            <a:pPr marL="0" lvl="0" indent="0" algn="l" rtl="0">
              <a:spcBef>
                <a:spcPts val="0"/>
              </a:spcBef>
              <a:spcAft>
                <a:spcPts val="0"/>
              </a:spcAft>
              <a:buNone/>
            </a:pPr>
            <a:endParaRPr lang="en-US" sz="2000" dirty="0"/>
          </a:p>
          <a:p>
            <a:pPr marL="0" lvl="0" indent="0" algn="l" rtl="0">
              <a:spcBef>
                <a:spcPts val="0"/>
              </a:spcBef>
              <a:spcAft>
                <a:spcPts val="0"/>
              </a:spcAft>
              <a:buNone/>
            </a:pPr>
            <a:endParaRPr sz="2000" dirty="0"/>
          </a:p>
          <a:p>
            <a:pPr marL="0" lvl="0" indent="0" algn="l" rtl="0">
              <a:spcBef>
                <a:spcPts val="1000"/>
              </a:spcBef>
              <a:spcAft>
                <a:spcPts val="0"/>
              </a:spcAft>
              <a:buNone/>
              <a:tabLst>
                <a:tab pos="5948363" algn="l"/>
              </a:tabLst>
            </a:pPr>
            <a:endParaRPr dirty="0"/>
          </a:p>
        </p:txBody>
      </p:sp>
      <p:sp>
        <p:nvSpPr>
          <p:cNvPr id="167" name="Google Shape;167;p25"/>
          <p:cNvSpPr txBox="1"/>
          <p:nvPr/>
        </p:nvSpPr>
        <p:spPr>
          <a:xfrm>
            <a:off x="2719800" y="35521"/>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endParaRPr sz="2400" b="1" dirty="0">
              <a:solidFill>
                <a:srgbClr val="AACFD0"/>
              </a:solidFill>
              <a:latin typeface="+mj-lt"/>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pt-br" sz="3200" b="1" dirty="0">
                <a:solidFill>
                  <a:srgbClr val="5C9FA1"/>
                </a:solidFill>
                <a:latin typeface="+mj-lt"/>
                <a:ea typeface="Helvetica Neue"/>
                <a:cs typeface="Helvetica" panose="020B0604020202020204" pitchFamily="34" charset="0"/>
                <a:sym typeface="Helvetica Neue"/>
              </a:rPr>
              <a:t>O QUE É CONFLITO DE INTERESSES?</a:t>
            </a:r>
            <a:endParaRPr sz="3200" dirty="0">
              <a:latin typeface="+mj-lt"/>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185837" y="1847819"/>
            <a:ext cx="4054166" cy="3998793"/>
            <a:chOff x="6862229" y="2440804"/>
            <a:chExt cx="4588060" cy="4525397"/>
          </a:xfrm>
        </p:grpSpPr>
        <p:grpSp>
          <p:nvGrpSpPr>
            <p:cNvPr id="168" name="Google Shape;168;p25"/>
            <p:cNvGrpSpPr>
              <a:grpSpLocks noChangeAspect="1"/>
            </p:cNvGrpSpPr>
            <p:nvPr/>
          </p:nvGrpSpPr>
          <p:grpSpPr>
            <a:xfrm>
              <a:off x="6862229" y="2440834"/>
              <a:ext cx="4588060" cy="4525367"/>
              <a:chOff x="8241605" y="1847402"/>
              <a:chExt cx="1401842" cy="1442434"/>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pt-br" sz="1800" dirty="0">
                    <a:solidFill>
                      <a:srgbClr val="AACFD0"/>
                    </a:solidFill>
                    <a:latin typeface="+mj-lt"/>
                    <a:ea typeface="Helvetica Neue"/>
                    <a:cs typeface="Helvetica" panose="020B0604020202020204" pitchFamily="34" charset="0"/>
                    <a:sym typeface="Helvetica Neue"/>
                  </a:rPr>
                  <a:t>Relacionamentos pessoais</a:t>
                </a:r>
                <a:endParaRPr sz="1800" dirty="0">
                  <a:solidFill>
                    <a:srgbClr val="AACFD0"/>
                  </a:solidFill>
                  <a:latin typeface="+mj-lt"/>
                  <a:ea typeface="Helvetica Neue"/>
                  <a:cs typeface="Helvetica" panose="020B0604020202020204" pitchFamily="34" charset="0"/>
                  <a:sym typeface="Helvetica Neue"/>
                </a:endParaRPr>
              </a:p>
            </p:txBody>
          </p:sp>
          <p:sp>
            <p:nvSpPr>
              <p:cNvPr id="170" name="Google Shape;170;p25"/>
              <p:cNvSpPr/>
              <p:nvPr/>
            </p:nvSpPr>
            <p:spPr>
              <a:xfrm>
                <a:off x="8241605"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tabLst>
                    <a:tab pos="450850" algn="l"/>
                  </a:tabLst>
                </a:pPr>
                <a:r>
                  <a:rPr lang="pt-br" sz="1700" dirty="0">
                    <a:solidFill>
                      <a:schemeClr val="accent1"/>
                    </a:solidFill>
                    <a:latin typeface="+mj-lt"/>
                    <a:ea typeface="Georgia"/>
                    <a:cs typeface="Helvetica" panose="020B0604020202020204" pitchFamily="34" charset="0"/>
                    <a:sym typeface="Georgia"/>
                  </a:rPr>
                  <a:t>        </a:t>
                </a:r>
                <a:r>
                  <a:rPr lang="pt-br" sz="1700" dirty="0">
                    <a:solidFill>
                      <a:schemeClr val="accent1"/>
                    </a:solidFill>
                    <a:latin typeface="+mj-lt"/>
                    <a:ea typeface="Helvetica Neue"/>
                    <a:cs typeface="Helvetica" panose="020B0604020202020204" pitchFamily="34" charset="0"/>
                    <a:sym typeface="Helvetica Neue"/>
                  </a:rPr>
                  <a:t>            </a:t>
                </a:r>
                <a:r>
                  <a:rPr lang="pt-br" sz="1050" dirty="0">
                    <a:solidFill>
                      <a:schemeClr val="accent1"/>
                    </a:solidFill>
                    <a:latin typeface="+mj-lt"/>
                    <a:ea typeface="Helvetica Neue"/>
                    <a:cs typeface="Helvetica" panose="020B0604020202020204" pitchFamily="34" charset="0"/>
                    <a:sym typeface="Helvetica Neue"/>
                  </a:rPr>
                  <a:t>    	</a:t>
                </a:r>
                <a:r>
                  <a:rPr lang="pt-br" sz="1700" dirty="0">
                    <a:solidFill>
                      <a:schemeClr val="accent1"/>
                    </a:solidFill>
                    <a:latin typeface="+mj-lt"/>
                    <a:ea typeface="Helvetica Neue"/>
                    <a:cs typeface="Helvetica" panose="020B0604020202020204" pitchFamily="34" charset="0"/>
                    <a:sym typeface="Helvetica Neue"/>
                  </a:rPr>
                  <a:t>Investimentos </a:t>
                </a:r>
                <a:endParaRPr sz="1700" dirty="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accent1"/>
                    </a:solidFill>
                    <a:latin typeface="+mj-lt"/>
                    <a:ea typeface="Helvetica Neue"/>
                    <a:cs typeface="Helvetica" panose="020B0604020202020204" pitchFamily="34" charset="0"/>
                    <a:sym typeface="Helvetica Neue"/>
                  </a:rPr>
                  <a:t>     pessoais</a:t>
                </a:r>
                <a:endParaRPr sz="1700" dirty="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accent1"/>
                    </a:solidFill>
                    <a:latin typeface="+mj-lt"/>
                    <a:ea typeface="Helvetica Neue"/>
                    <a:cs typeface="Helvetica" panose="020B0604020202020204" pitchFamily="34" charset="0"/>
                    <a:sym typeface="Helvetica Neue"/>
                  </a:rPr>
                  <a:t>    e outros</a:t>
                </a:r>
                <a:endParaRPr sz="1700" dirty="0">
                  <a:solidFill>
                    <a:schemeClr val="accent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accent1"/>
                    </a:solidFill>
                    <a:latin typeface="+mj-lt"/>
                    <a:ea typeface="Helvetica Neue"/>
                    <a:cs typeface="Helvetica" panose="020B0604020202020204" pitchFamily="34" charset="0"/>
                    <a:sym typeface="Helvetica Neue"/>
                  </a:rPr>
                  <a:t>   interesses</a:t>
                </a:r>
                <a:r>
                  <a:rPr lang="pt-br" sz="1700" dirty="0">
                    <a:solidFill>
                      <a:schemeClr val="accent1"/>
                    </a:solidFill>
                    <a:latin typeface="+mj-lt"/>
                    <a:ea typeface="Georgia"/>
                    <a:cs typeface="Helvetica" panose="020B0604020202020204" pitchFamily="34" charset="0"/>
                    <a:sym typeface="Georgia"/>
                  </a:rPr>
                  <a:t>      </a:t>
                </a:r>
                <a:endParaRPr sz="1700" b="0" i="0" u="none" strike="noStrike" cap="none" dirty="0">
                  <a:solidFill>
                    <a:schemeClr val="accent1"/>
                  </a:solidFill>
                  <a:latin typeface="+mj-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pt-br" sz="1200" b="1" dirty="0">
                    <a:latin typeface="+mj-lt"/>
                    <a:ea typeface="Georgia"/>
                    <a:cs typeface="Georgia"/>
                    <a:sym typeface="Georgia"/>
                  </a:rPr>
                  <a:t>Conflitos de interesses</a:t>
                </a:r>
                <a:endParaRPr sz="1200" dirty="0">
                  <a:latin typeface="+mj-lt"/>
                </a:endParaRPr>
              </a:p>
            </p:txBody>
          </p:sp>
          <p:sp>
            <p:nvSpPr>
              <p:cNvPr id="172" name="Google Shape;172;p25"/>
              <p:cNvSpPr/>
              <p:nvPr/>
            </p:nvSpPr>
            <p:spPr>
              <a:xfrm>
                <a:off x="8958707" y="1852320"/>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a:t>
                </a:r>
              </a:p>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Presentes,     </a:t>
                </a:r>
                <a:endParaRPr sz="17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entretenimento,               </a:t>
                </a:r>
                <a:endParaRPr sz="17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e outros       </a:t>
                </a:r>
                <a:endParaRPr sz="17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itens de </a:t>
                </a:r>
                <a:endParaRPr sz="1700" dirty="0">
                  <a:solidFill>
                    <a:schemeClr val="dk1"/>
                  </a:solidFill>
                  <a:latin typeface="+mj-lt"/>
                  <a:ea typeface="Helvetica Neue"/>
                  <a:cs typeface="Helvetica" panose="020B0604020202020204" pitchFamily="34" charset="0"/>
                  <a:sym typeface="Helvetica Neue"/>
                </a:endParaRPr>
              </a:p>
              <a:p>
                <a:pPr marL="0" marR="0" lvl="0" indent="0" algn="l" rtl="0">
                  <a:lnSpc>
                    <a:spcPct val="100000"/>
                  </a:lnSpc>
                  <a:spcBef>
                    <a:spcPts val="0"/>
                  </a:spcBef>
                  <a:spcAft>
                    <a:spcPts val="0"/>
                  </a:spcAft>
                  <a:buClr>
                    <a:srgbClr val="000000"/>
                  </a:buClr>
                  <a:buFont typeface="Arial"/>
                  <a:buNone/>
                </a:pPr>
                <a:r>
                  <a:rPr lang="pt-br" sz="1700" dirty="0">
                    <a:solidFill>
                      <a:schemeClr val="dk1"/>
                    </a:solidFill>
                    <a:latin typeface="+mj-lt"/>
                    <a:ea typeface="Helvetica Neue"/>
                    <a:cs typeface="Helvetica" panose="020B0604020202020204" pitchFamily="34" charset="0"/>
                    <a:sym typeface="Helvetica Neue"/>
                  </a:rPr>
                  <a:t>                valor   </a:t>
                </a:r>
                <a:r>
                  <a:rPr lang="pt-br" sz="1700" dirty="0">
                    <a:solidFill>
                      <a:schemeClr val="dk1"/>
                    </a:solidFill>
                    <a:latin typeface="+mj-lt"/>
                    <a:ea typeface="Georgia"/>
                    <a:cs typeface="Helvetica" panose="020B0604020202020204" pitchFamily="34" charset="0"/>
                    <a:sym typeface="Georgia"/>
                  </a:rPr>
                  <a:t>  </a:t>
                </a:r>
                <a:endParaRPr sz="1700" dirty="0">
                  <a:latin typeface="+mj-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1500" b="1" dirty="0">
                  <a:latin typeface="+mj-lt"/>
                  <a:ea typeface="Helvetica Neue"/>
                  <a:cs typeface="Helvetica Neue"/>
                  <a:sym typeface="Helvetica Neue"/>
                </a:rPr>
                <a:t>Conflitos de</a:t>
              </a:r>
              <a:r>
                <a:rPr lang="pt-BR" sz="1500" b="1" dirty="0">
                  <a:latin typeface="+mj-lt"/>
                  <a:ea typeface="Helvetica Neue"/>
                  <a:cs typeface="Helvetica Neue"/>
                  <a:sym typeface="Helvetica Neue"/>
                </a:rPr>
                <a:t> </a:t>
              </a:r>
              <a:r>
                <a:rPr lang="pt-br" sz="1500" b="1" dirty="0">
                  <a:latin typeface="+mj-lt"/>
                  <a:ea typeface="Helvetica Neue"/>
                  <a:cs typeface="Helvetica Neue"/>
                  <a:sym typeface="Helvetica Neue"/>
                </a:rPr>
                <a:t>interesse</a:t>
              </a:r>
              <a:endParaRPr sz="1500" b="1" dirty="0">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pt-br" b="0" i="0" dirty="0">
                <a:ln w="38100" cap="flat" cmpd="sng">
                  <a:solidFill>
                    <a:schemeClr val="accent1"/>
                  </a:solidFill>
                  <a:prstDash val="solid"/>
                  <a:round/>
                  <a:headEnd type="none" w="sm" len="sm"/>
                  <a:tailEnd type="none" w="sm" len="sm"/>
                </a:ln>
                <a:noFill/>
                <a:latin typeface="+mj-lt"/>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197909"/>
            <a:ext cx="4810034" cy="1246495"/>
          </a:xfrm>
          <a:prstGeom prst="rect">
            <a:avLst/>
          </a:prstGeom>
          <a:noFill/>
          <a:ln w="19050">
            <a:solidFill>
              <a:schemeClr val="accent5">
                <a:lumMod val="50000"/>
              </a:schemeClr>
            </a:solidFill>
          </a:ln>
        </p:spPr>
        <p:txBody>
          <a:bodyPr wrap="square" rtlCol="0">
            <a:spAutoFit/>
          </a:bodyPr>
          <a:lstStyle/>
          <a:p>
            <a:pPr algn="ctr"/>
            <a:r>
              <a:rPr lang="pt-br" sz="1500" b="1" dirty="0">
                <a:solidFill>
                  <a:schemeClr val="accent1"/>
                </a:solidFill>
                <a:latin typeface="+mj-lt"/>
                <a:cs typeface="Helvetica" panose="020B0604020202020204" pitchFamily="34" charset="0"/>
              </a:rPr>
              <a:t>Observação</a:t>
            </a:r>
          </a:p>
          <a:p>
            <a:pPr algn="ctr"/>
            <a:r>
              <a:rPr lang="pt-br" sz="1500" dirty="0">
                <a:solidFill>
                  <a:schemeClr val="tx1"/>
                </a:solidFill>
                <a:latin typeface="+mj-lt"/>
                <a:ea typeface="Helvetica Neue"/>
                <a:cs typeface="Helvetica" panose="020B0604020202020204" pitchFamily="34" charset="0"/>
                <a:sym typeface="Helvetica Neue"/>
              </a:rPr>
              <a:t>Os próximos slides detalham atividades que podem provocar conflitos de interesses. Algumas dessas atividades são proibidas e/ou podem precisar </a:t>
            </a:r>
            <a:br>
              <a:rPr lang="pt-br" sz="1500" dirty="0">
                <a:solidFill>
                  <a:schemeClr val="tx1"/>
                </a:solidFill>
                <a:latin typeface="+mj-lt"/>
                <a:ea typeface="Helvetica Neue"/>
                <a:cs typeface="Helvetica" panose="020B0604020202020204" pitchFamily="34" charset="0"/>
                <a:sym typeface="Helvetica Neue"/>
              </a:rPr>
            </a:br>
            <a:r>
              <a:rPr lang="pt-br" sz="1500" dirty="0">
                <a:solidFill>
                  <a:schemeClr val="tx1"/>
                </a:solidFill>
                <a:latin typeface="+mj-lt"/>
                <a:ea typeface="Helvetica Neue"/>
                <a:cs typeface="Helvetica" panose="020B0604020202020204" pitchFamily="34" charset="0"/>
                <a:sym typeface="Helvetica Neue"/>
              </a:rPr>
              <a:t>ser divulgadas. </a:t>
            </a:r>
            <a:endParaRPr lang="en-US" sz="1500" dirty="0">
              <a:solidFill>
                <a:schemeClr val="tx1"/>
              </a:solidFill>
              <a:latin typeface="+mj-lt"/>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pt-br" sz="2400" b="1" dirty="0">
                <a:solidFill>
                  <a:srgbClr val="5C9FA1"/>
                </a:solidFill>
                <a:cs typeface="Helvetica" panose="020B0604020202020204" pitchFamily="34" charset="0"/>
              </a:rPr>
              <a:t>INVESTIMENTOS PESSOAIS E OUTROS INTERESSES</a:t>
            </a:r>
            <a:endParaRPr sz="2400" dirty="0">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pt-br" sz="2400" u="sng" dirty="0">
                <a:cs typeface="Helvetica" panose="020B0604020202020204" pitchFamily="34" charset="0"/>
              </a:rPr>
              <a:t>Divulgue</a:t>
            </a:r>
            <a:r>
              <a:rPr lang="pt-br" sz="2400" dirty="0">
                <a:cs typeface="Helvetica" panose="020B0604020202020204" pitchFamily="34" charset="0"/>
              </a:rPr>
              <a:t> relações comerciais ou investimentos pessoais com fornecedores, clientes ou concorrentes da empresa.</a:t>
            </a:r>
            <a:endParaRPr sz="2400" dirty="0">
              <a:cs typeface="Helvetica" panose="020B0604020202020204" pitchFamily="34" charset="0"/>
            </a:endParaRPr>
          </a:p>
          <a:p>
            <a:pPr marL="571500">
              <a:lnSpc>
                <a:spcPct val="115000"/>
              </a:lnSpc>
              <a:spcBef>
                <a:spcPts val="0"/>
              </a:spcBef>
              <a:buSzPct val="150000"/>
            </a:pPr>
            <a:r>
              <a:rPr lang="pt-br" sz="2400" u="sng" dirty="0">
                <a:cs typeface="Helvetica" panose="020B0604020202020204" pitchFamily="34" charset="0"/>
              </a:rPr>
              <a:t>Não devem existir interesses financeiros externos</a:t>
            </a:r>
            <a:r>
              <a:rPr lang="pt-br" sz="2400" dirty="0">
                <a:cs typeface="Helvetica" panose="020B0604020202020204" pitchFamily="34" charset="0"/>
              </a:rPr>
              <a:t> que possam </a:t>
            </a:r>
            <a:r>
              <a:rPr lang="pt-br" sz="2400" u="sng" dirty="0">
                <a:cs typeface="Helvetica" panose="020B0604020202020204" pitchFamily="34" charset="0"/>
              </a:rPr>
              <a:t>minar</a:t>
            </a:r>
            <a:r>
              <a:rPr lang="pt-br" sz="2400" dirty="0">
                <a:cs typeface="Helvetica" panose="020B0604020202020204" pitchFamily="34" charset="0"/>
              </a:rPr>
              <a:t> a reputação da empresa ou expor a empresa a riscos desnecessários.</a:t>
            </a:r>
            <a:endParaRPr sz="2400" dirty="0">
              <a:cs typeface="Helvetica" panose="020B0604020202020204" pitchFamily="34" charset="0"/>
            </a:endParaRPr>
          </a:p>
          <a:p>
            <a:pPr marL="571500">
              <a:lnSpc>
                <a:spcPct val="115000"/>
              </a:lnSpc>
              <a:spcBef>
                <a:spcPts val="0"/>
              </a:spcBef>
              <a:buSzPct val="150000"/>
            </a:pPr>
            <a:r>
              <a:rPr lang="pt-br" sz="2400" u="sng" dirty="0">
                <a:cs typeface="Helvetica" panose="020B0604020202020204" pitchFamily="34" charset="0"/>
              </a:rPr>
              <a:t>Não aceite nenhum cargo de</a:t>
            </a:r>
            <a:r>
              <a:rPr lang="pt-br" sz="2400" dirty="0">
                <a:cs typeface="Helvetica" panose="020B0604020202020204" pitchFamily="34" charset="0"/>
              </a:rPr>
              <a:t> executivo, parceiro, diretor ou nenhuma posição </a:t>
            </a:r>
            <a:br>
              <a:rPr lang="pt-BR" sz="2400" dirty="0">
                <a:cs typeface="Helvetica" panose="020B0604020202020204" pitchFamily="34" charset="0"/>
              </a:rPr>
            </a:br>
            <a:r>
              <a:rPr lang="pt-br" sz="2400" dirty="0">
                <a:cs typeface="Helvetica" panose="020B0604020202020204" pitchFamily="34" charset="0"/>
              </a:rPr>
              <a:t>de autoridade em outra entidade </a:t>
            </a:r>
            <a:r>
              <a:rPr lang="pt-br" sz="2400" u="sng" dirty="0">
                <a:cs typeface="Helvetica" panose="020B0604020202020204" pitchFamily="34" charset="0"/>
              </a:rPr>
              <a:t>sem </a:t>
            </a:r>
            <a:r>
              <a:rPr lang="pt-BR" sz="2400" u="sng" dirty="0">
                <a:cs typeface="Helvetica" panose="020B0604020202020204" pitchFamily="34" charset="0"/>
              </a:rPr>
              <a:t>aprovação prévia</a:t>
            </a:r>
            <a:r>
              <a:rPr lang="pt-br" sz="2400" dirty="0">
                <a:cs typeface="Helvetica" panose="020B0604020202020204" pitchFamily="34" charset="0"/>
              </a:rPr>
              <a:t>.</a:t>
            </a:r>
            <a:endParaRPr sz="2400" dirty="0">
              <a:cs typeface="Helvetica" panose="020B0604020202020204" pitchFamily="34" charset="0"/>
            </a:endParaRPr>
          </a:p>
          <a:p>
            <a:pPr marL="571500">
              <a:lnSpc>
                <a:spcPct val="115000"/>
              </a:lnSpc>
              <a:spcBef>
                <a:spcPts val="0"/>
              </a:spcBef>
              <a:buSzPct val="150000"/>
            </a:pPr>
            <a:r>
              <a:rPr lang="pt-br" sz="2400" u="sng" dirty="0">
                <a:cs typeface="Helvetica" panose="020B0604020202020204" pitchFamily="34" charset="0"/>
              </a:rPr>
              <a:t>Divulgue outros empregadores</a:t>
            </a:r>
            <a:r>
              <a:rPr lang="pt-br" sz="2400" dirty="0">
                <a:cs typeface="Helvetica" panose="020B0604020202020204" pitchFamily="34" charset="0"/>
              </a:rPr>
              <a:t>.</a:t>
            </a:r>
            <a:endParaRPr sz="2400" dirty="0">
              <a:cs typeface="Helvetica" panose="020B0604020202020204" pitchFamily="34" charset="0"/>
            </a:endParaRPr>
          </a:p>
        </p:txBody>
      </p:sp>
      <p:sp>
        <p:nvSpPr>
          <p:cNvPr id="8" name="Google Shape;167;p25"/>
          <p:cNvSpPr txBox="1"/>
          <p:nvPr/>
        </p:nvSpPr>
        <p:spPr>
          <a:xfrm>
            <a:off x="2719800" y="44228"/>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endParaRPr sz="2400" b="1" dirty="0">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339630" y="2722677"/>
            <a:ext cx="2820928" cy="1077218"/>
          </a:xfrm>
          <a:prstGeom prst="rect">
            <a:avLst/>
          </a:prstGeom>
          <a:noFill/>
        </p:spPr>
        <p:txBody>
          <a:bodyPr wrap="square" rtlCol="0">
            <a:spAutoFit/>
          </a:bodyPr>
          <a:lstStyle/>
          <a:p>
            <a:r>
              <a:rPr lang="pt-br" sz="3200" b="1" dirty="0">
                <a:solidFill>
                  <a:schemeClr val="accent5">
                    <a:lumMod val="75000"/>
                  </a:schemeClr>
                </a:solidFill>
                <a:latin typeface="+mj-lt"/>
                <a:cs typeface="Helvetica" panose="020B0604020202020204" pitchFamily="34" charset="0"/>
              </a:rPr>
              <a:t>O QUE VOCÊ FARIA?</a:t>
            </a:r>
          </a:p>
        </p:txBody>
      </p:sp>
      <p:sp>
        <p:nvSpPr>
          <p:cNvPr id="4" name="Rectangle 3"/>
          <p:cNvSpPr/>
          <p:nvPr/>
        </p:nvSpPr>
        <p:spPr>
          <a:xfrm>
            <a:off x="3375739" y="3159801"/>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pt-br" sz="2400" dirty="0">
                <a:solidFill>
                  <a:schemeClr val="accent1"/>
                </a:solidFill>
                <a:latin typeface="Arial Black" panose="020B0A04020102020204" pitchFamily="34" charset="0"/>
                <a:ea typeface="Helvetica Neue"/>
                <a:cs typeface="Helvetica" panose="020B0604020202020204" pitchFamily="34" charset="0"/>
                <a:sym typeface="Helvetica Neue"/>
              </a:rPr>
              <a:t>Situação</a:t>
            </a:r>
          </a:p>
          <a:p>
            <a:pPr lvl="0"/>
            <a:r>
              <a:rPr lang="pt-br" sz="2400" dirty="0">
                <a:solidFill>
                  <a:schemeClr val="accent1"/>
                </a:solidFill>
                <a:latin typeface="+mj-lt"/>
                <a:ea typeface="Helvetica Neue"/>
                <a:cs typeface="Helvetica" panose="020B0604020202020204" pitchFamily="34" charset="0"/>
                <a:sym typeface="Helvetica Neue"/>
              </a:rPr>
              <a:t>Um funcionário fez investimentos significativos em uma empresa que acabou de se tornar fornecedor da empresa. </a:t>
            </a:r>
            <a:endParaRPr lang="en-US" sz="2400" dirty="0">
              <a:solidFill>
                <a:schemeClr val="accent1"/>
              </a:solidFill>
              <a:latin typeface="+mj-lt"/>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3893313" y="45179"/>
            <a:ext cx="4405372" cy="830997"/>
          </a:xfrm>
          <a:prstGeom prst="rect">
            <a:avLst/>
          </a:prstGeom>
        </p:spPr>
        <p:txBody>
          <a:bodyPr wrap="none">
            <a:spAutoFit/>
          </a:bodyPr>
          <a:lstStyle/>
          <a:p>
            <a:pPr lvl="0" algn="ct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996025"/>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pt-br" sz="2400" dirty="0">
                <a:solidFill>
                  <a:schemeClr val="accent1"/>
                </a:solidFill>
                <a:latin typeface="Arial Black" panose="020B0A04020102020204" pitchFamily="34" charset="0"/>
                <a:ea typeface="Helvetica Neue"/>
                <a:cs typeface="Helvetica" panose="020B0604020202020204" pitchFamily="34" charset="0"/>
                <a:sym typeface="Helvetica Neue"/>
              </a:rPr>
              <a:t>Melhor resultado</a:t>
            </a:r>
          </a:p>
          <a:p>
            <a:pPr defTabSz="1097140">
              <a:buSzPct val="100000"/>
            </a:pPr>
            <a:r>
              <a:rPr lang="pt-br" sz="2400" dirty="0">
                <a:solidFill>
                  <a:schemeClr val="accent1"/>
                </a:solidFill>
                <a:latin typeface="+mj-lt"/>
                <a:ea typeface="Helvetica Neue"/>
                <a:cs typeface="Helvetica" panose="020B0604020202020204" pitchFamily="34" charset="0"/>
                <a:sym typeface="Helvetica Neue"/>
              </a:rPr>
              <a:t>O funcionário deve divulgar o investimento e buscar aprovação para essa relação. </a:t>
            </a:r>
          </a:p>
        </p:txBody>
      </p:sp>
      <p:pic>
        <p:nvPicPr>
          <p:cNvPr id="8" name="Graphic 7" descr="Ajuda">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pt-br" sz="2400" u="sng" dirty="0">
                <a:solidFill>
                  <a:schemeClr val="dk1"/>
                </a:solidFill>
                <a:latin typeface="+mj-lt"/>
                <a:ea typeface="Helvetica Neue"/>
                <a:cs typeface="Helvetica" panose="020B0604020202020204" pitchFamily="34" charset="0"/>
                <a:sym typeface="Helvetica Neue"/>
              </a:rPr>
              <a:t>Divulgue</a:t>
            </a:r>
            <a:r>
              <a:rPr lang="pt-br" sz="2400" dirty="0">
                <a:solidFill>
                  <a:schemeClr val="dk1"/>
                </a:solidFill>
                <a:latin typeface="+mj-lt"/>
                <a:ea typeface="Helvetica Neue"/>
                <a:cs typeface="Helvetica" panose="020B0604020202020204" pitchFamily="34" charset="0"/>
                <a:sym typeface="Helvetica Neue"/>
              </a:rPr>
              <a:t> todas as </a:t>
            </a:r>
            <a:r>
              <a:rPr lang="pt-br" sz="2400" u="sng" dirty="0">
                <a:solidFill>
                  <a:schemeClr val="dk1"/>
                </a:solidFill>
                <a:latin typeface="+mj-lt"/>
                <a:ea typeface="Helvetica Neue"/>
                <a:cs typeface="Helvetica" panose="020B0604020202020204" pitchFamily="34" charset="0"/>
                <a:sym typeface="Helvetica Neue"/>
              </a:rPr>
              <a:t>relações familiares próximas </a:t>
            </a:r>
            <a:r>
              <a:rPr lang="pt-br" sz="2400" dirty="0">
                <a:solidFill>
                  <a:schemeClr val="dk1"/>
                </a:solidFill>
                <a:latin typeface="+mj-lt"/>
                <a:ea typeface="Helvetica Neue"/>
                <a:cs typeface="Helvetica" panose="020B0604020202020204" pitchFamily="34" charset="0"/>
                <a:sym typeface="Helvetica Neue"/>
              </a:rPr>
              <a:t>(ex.: pais, cônjuge, filhos e outros parentes próximos) com fornecedores, subdistribuidores/agentes, concorrentes, clientes e/ou parceiros comerciais.</a:t>
            </a:r>
            <a:endParaRPr sz="2400" dirty="0">
              <a:solidFill>
                <a:schemeClr val="dk1"/>
              </a:solidFill>
              <a:latin typeface="+mj-lt"/>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pt-br" sz="2400" u="sng" dirty="0">
                <a:solidFill>
                  <a:schemeClr val="dk1"/>
                </a:solidFill>
                <a:latin typeface="+mj-lt"/>
                <a:ea typeface="Helvetica Neue"/>
                <a:cs typeface="Helvetica" panose="020B0604020202020204" pitchFamily="34" charset="0"/>
                <a:sym typeface="Helvetica Neue"/>
              </a:rPr>
              <a:t>Divulgue</a:t>
            </a:r>
            <a:r>
              <a:rPr lang="pt-br" sz="2400" dirty="0">
                <a:solidFill>
                  <a:schemeClr val="dk1"/>
                </a:solidFill>
                <a:latin typeface="+mj-lt"/>
                <a:ea typeface="Helvetica Neue"/>
                <a:cs typeface="Helvetica" panose="020B0604020202020204" pitchFamily="34" charset="0"/>
                <a:sym typeface="Helvetica Neue"/>
              </a:rPr>
              <a:t> todas as </a:t>
            </a:r>
            <a:r>
              <a:rPr lang="pt-br" sz="2400" u="sng" dirty="0">
                <a:solidFill>
                  <a:schemeClr val="dk1"/>
                </a:solidFill>
                <a:latin typeface="+mj-lt"/>
                <a:ea typeface="Helvetica Neue"/>
                <a:cs typeface="Helvetica" panose="020B0604020202020204" pitchFamily="34" charset="0"/>
                <a:sym typeface="Helvetica Neue"/>
              </a:rPr>
              <a:t>relações familiares próximas</a:t>
            </a:r>
            <a:r>
              <a:rPr lang="pt-br" sz="2400" dirty="0">
                <a:solidFill>
                  <a:schemeClr val="dk1"/>
                </a:solidFill>
                <a:latin typeface="+mj-lt"/>
                <a:ea typeface="Helvetica Neue"/>
                <a:cs typeface="Helvetica" panose="020B0604020202020204" pitchFamily="34" charset="0"/>
                <a:sym typeface="Helvetica Neue"/>
              </a:rPr>
              <a:t> ou relações financeiras </a:t>
            </a:r>
            <a:r>
              <a:rPr lang="pt-br" sz="2400" u="sng" dirty="0">
                <a:solidFill>
                  <a:schemeClr val="dk1"/>
                </a:solidFill>
                <a:latin typeface="+mj-lt"/>
                <a:ea typeface="Helvetica Neue"/>
                <a:cs typeface="Helvetica" panose="020B0604020202020204" pitchFamily="34" charset="0"/>
                <a:sym typeface="Helvetica Neue"/>
              </a:rPr>
              <a:t>com</a:t>
            </a:r>
            <a:r>
              <a:rPr lang="pt-br" sz="2400" dirty="0">
                <a:solidFill>
                  <a:schemeClr val="dk1"/>
                </a:solidFill>
                <a:latin typeface="+mj-lt"/>
                <a:ea typeface="Helvetica Neue"/>
                <a:cs typeface="Helvetica" panose="020B0604020202020204" pitchFamily="34" charset="0"/>
                <a:sym typeface="Helvetica Neue"/>
              </a:rPr>
              <a:t> funcionários públicos nacionais ou estrangeiros, incluindo profissionais de saúde.</a:t>
            </a:r>
            <a:endParaRPr sz="2400" dirty="0">
              <a:solidFill>
                <a:schemeClr val="dk1"/>
              </a:solidFill>
              <a:latin typeface="+mj-lt"/>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pt-br" sz="2400" b="1" dirty="0">
                <a:solidFill>
                  <a:srgbClr val="5C9FA1"/>
                </a:solidFill>
                <a:latin typeface="+mj-lt"/>
                <a:ea typeface="Helvetica Neue"/>
                <a:cs typeface="Helvetica" panose="020B0604020202020204" pitchFamily="34" charset="0"/>
                <a:sym typeface="Helvetica Neue"/>
              </a:rPr>
              <a:t>RELACIONAMENTOS</a:t>
            </a:r>
            <a:r>
              <a:rPr lang="pt-br" sz="2400" b="1" dirty="0">
                <a:solidFill>
                  <a:srgbClr val="5C9FA1"/>
                </a:solidFill>
                <a:latin typeface="+mj-lt"/>
                <a:ea typeface="Helvetica Neue"/>
                <a:cs typeface="Helvetica Neue"/>
                <a:sym typeface="Helvetica Neue"/>
              </a:rPr>
              <a:t> PESSOAIS</a:t>
            </a:r>
            <a:endParaRPr sz="2400" dirty="0">
              <a:latin typeface="+mj-lt"/>
              <a:ea typeface="Helvetica Neue"/>
              <a:cs typeface="Helvetica Neue"/>
              <a:sym typeface="Helvetica Neue"/>
            </a:endParaRPr>
          </a:p>
        </p:txBody>
      </p:sp>
      <p:sp>
        <p:nvSpPr>
          <p:cNvPr id="10" name="Google Shape;167;p25"/>
          <p:cNvSpPr txBox="1"/>
          <p:nvPr/>
        </p:nvSpPr>
        <p:spPr>
          <a:xfrm>
            <a:off x="2719800" y="52937"/>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endParaRPr sz="2400" b="1" dirty="0">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243835" y="2740103"/>
            <a:ext cx="2829637" cy="1077218"/>
          </a:xfrm>
          <a:prstGeom prst="rect">
            <a:avLst/>
          </a:prstGeom>
          <a:noFill/>
        </p:spPr>
        <p:txBody>
          <a:bodyPr wrap="square" rtlCol="0">
            <a:spAutoFit/>
          </a:bodyPr>
          <a:lstStyle/>
          <a:p>
            <a:r>
              <a:rPr lang="pt-br" sz="3200" b="1" dirty="0">
                <a:solidFill>
                  <a:schemeClr val="accent5">
                    <a:lumMod val="75000"/>
                  </a:schemeClr>
                </a:solidFill>
                <a:latin typeface="+mj-lt"/>
                <a:cs typeface="Helvetica" panose="020B0604020202020204" pitchFamily="34" charset="0"/>
              </a:rPr>
              <a:t>O QUE VOCÊ FARIA?</a:t>
            </a:r>
          </a:p>
        </p:txBody>
      </p:sp>
      <p:sp>
        <p:nvSpPr>
          <p:cNvPr id="4" name="Rectangle 3"/>
          <p:cNvSpPr/>
          <p:nvPr/>
        </p:nvSpPr>
        <p:spPr>
          <a:xfrm>
            <a:off x="3375738" y="2987317"/>
            <a:ext cx="4000421"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pt-br" sz="2400" dirty="0">
                <a:solidFill>
                  <a:schemeClr val="accent1"/>
                </a:solidFill>
                <a:latin typeface="Arial Black" panose="020B0A04020102020204" pitchFamily="34" charset="0"/>
                <a:ea typeface="Helvetica Neue"/>
                <a:cs typeface="Helvetica" panose="020B0604020202020204" pitchFamily="34" charset="0"/>
                <a:sym typeface="Helvetica Neue"/>
              </a:rPr>
              <a:t>Situação</a:t>
            </a:r>
          </a:p>
          <a:p>
            <a:pPr lvl="0"/>
            <a:r>
              <a:rPr lang="pt-br" sz="2400" dirty="0">
                <a:solidFill>
                  <a:schemeClr val="accent1"/>
                </a:solidFill>
                <a:latin typeface="+mj-lt"/>
                <a:ea typeface="Helvetica Neue"/>
                <a:cs typeface="Helvetica" panose="020B0604020202020204" pitchFamily="34" charset="0"/>
                <a:sym typeface="Helvetica Neue"/>
              </a:rPr>
              <a:t>O cônjuge de um funcionário acabou de virar gerente de vendas em um concorrente direto.</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3893313" y="53888"/>
            <a:ext cx="4405372" cy="830997"/>
          </a:xfrm>
          <a:prstGeom prst="rect">
            <a:avLst/>
          </a:prstGeom>
        </p:spPr>
        <p:txBody>
          <a:bodyPr wrap="none">
            <a:spAutoFit/>
          </a:bodyPr>
          <a:lstStyle/>
          <a:p>
            <a:pPr lvl="0" algn="ctr"/>
            <a:r>
              <a:rPr lang="pt-br" sz="2400" b="1" dirty="0">
                <a:solidFill>
                  <a:srgbClr val="AACFD0"/>
                </a:solidFill>
                <a:latin typeface="+mj-lt"/>
                <a:ea typeface="Helvetica Neue"/>
                <a:cs typeface="Helvetica Neue"/>
                <a:sym typeface="Helvetica Neue"/>
              </a:rPr>
              <a:t>‌Treinamento sobre conflitos </a:t>
            </a:r>
            <a:br>
              <a:rPr lang="pt-BR" sz="2400" b="1" dirty="0">
                <a:solidFill>
                  <a:srgbClr val="AACFD0"/>
                </a:solidFill>
                <a:latin typeface="+mj-lt"/>
                <a:ea typeface="Helvetica Neue"/>
                <a:cs typeface="Helvetica Neue"/>
                <a:sym typeface="Helvetica Neue"/>
              </a:rPr>
            </a:br>
            <a:r>
              <a:rPr lang="pt-br" sz="2400" b="1" dirty="0">
                <a:solidFill>
                  <a:srgbClr val="AACFD0"/>
                </a:solidFill>
                <a:latin typeface="+mj-lt"/>
                <a:ea typeface="Helvetica Neue"/>
                <a:cs typeface="Helvetica Neue"/>
                <a:sym typeface="Helvetica Neue"/>
              </a:rPr>
              <a:t>de</a:t>
            </a:r>
            <a:r>
              <a:rPr lang="pt-BR" sz="2400" b="1" dirty="0">
                <a:solidFill>
                  <a:srgbClr val="AACFD0"/>
                </a:solidFill>
                <a:latin typeface="+mj-lt"/>
                <a:ea typeface="Helvetica Neue"/>
                <a:cs typeface="Helvetica Neue"/>
                <a:sym typeface="Helvetica Neue"/>
              </a:rPr>
              <a:t> </a:t>
            </a:r>
            <a:r>
              <a:rPr lang="pt-br" sz="2400" b="1" dirty="0">
                <a:solidFill>
                  <a:srgbClr val="AACFD0"/>
                </a:solidFill>
                <a:latin typeface="+mj-lt"/>
                <a:ea typeface="Helvetica Neue"/>
                <a:cs typeface="Helvetica Neue"/>
                <a:sym typeface="Helvetica Neue"/>
              </a:rPr>
              <a:t>interesses</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821846"/>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pt-br" sz="2400" dirty="0">
                <a:solidFill>
                  <a:schemeClr val="accent1"/>
                </a:solidFill>
                <a:latin typeface="Arial Black" panose="020B0A04020102020204" pitchFamily="34" charset="0"/>
                <a:ea typeface="Helvetica Neue"/>
                <a:cs typeface="Helvetica" panose="020B0604020202020204" pitchFamily="34" charset="0"/>
                <a:sym typeface="Helvetica Neue"/>
              </a:rPr>
              <a:t>Melhor resultado</a:t>
            </a:r>
          </a:p>
          <a:p>
            <a:pPr defTabSz="1097140">
              <a:buSzPct val="100000"/>
            </a:pPr>
            <a:r>
              <a:rPr lang="pt-br" sz="2400" dirty="0">
                <a:solidFill>
                  <a:schemeClr val="accent1"/>
                </a:solidFill>
                <a:latin typeface="+mj-lt"/>
                <a:ea typeface="Helvetica Neue"/>
                <a:cs typeface="Helvetica" panose="020B0604020202020204" pitchFamily="34" charset="0"/>
                <a:sym typeface="Helvetica Neue"/>
              </a:rPr>
              <a:t>O funcionário deve divulgar essa relação </a:t>
            </a:r>
            <a:br>
              <a:rPr lang="pt-br" sz="2400" dirty="0">
                <a:solidFill>
                  <a:schemeClr val="accent1"/>
                </a:solidFill>
                <a:latin typeface="+mj-lt"/>
                <a:ea typeface="Helvetica Neue"/>
                <a:cs typeface="Helvetica" panose="020B0604020202020204" pitchFamily="34" charset="0"/>
                <a:sym typeface="Helvetica Neue"/>
              </a:rPr>
            </a:br>
            <a:r>
              <a:rPr lang="pt-br" sz="2400" dirty="0">
                <a:solidFill>
                  <a:schemeClr val="accent1"/>
                </a:solidFill>
                <a:latin typeface="+mj-lt"/>
                <a:ea typeface="Helvetica Neue"/>
                <a:cs typeface="Helvetica" panose="020B0604020202020204" pitchFamily="34" charset="0"/>
                <a:sym typeface="Helvetica Neue"/>
              </a:rPr>
              <a:t>à empresa.</a:t>
            </a:r>
          </a:p>
        </p:txBody>
      </p:sp>
      <p:pic>
        <p:nvPicPr>
          <p:cNvPr id="8" name="Graphic 7" descr="Ajuda">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17a1e4b-72df-449d-84f0-0965c6302828">
      <Value>Portuguese (Brazil)- PT(BR)</Value>
    </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1F6886C957ED4EACAEE20D2BEA442D" ma:contentTypeVersion="13" ma:contentTypeDescription="Create a new document." ma:contentTypeScope="" ma:versionID="42d10814b68912c56c074ec098fc695b">
  <xsd:schema xmlns:xsd="http://www.w3.org/2001/XMLSchema" xmlns:xs="http://www.w3.org/2001/XMLSchema" xmlns:p="http://schemas.microsoft.com/office/2006/metadata/properties" xmlns:ns2="417a1e4b-72df-449d-84f0-0965c6302828" xmlns:ns3="b79241f8-c8fe-441b-bad5-56514653fd5b" targetNamespace="http://schemas.microsoft.com/office/2006/metadata/properties" ma:root="true" ma:fieldsID="b8285a6caca785a8d6769d5622f27b7c" ns2:_="" ns3:_="">
    <xsd:import namespace="417a1e4b-72df-449d-84f0-0965c6302828"/>
    <xsd:import namespace="b79241f8-c8fe-441b-bad5-56514653fd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Language"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e4b-72df-449d-84f0-0965c6302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Language" ma:index="15" nillable="true" ma:displayName="Language" ma:format="Dropdown" ma:internalName="Language">
      <xsd:complexType>
        <xsd:complexContent>
          <xsd:extension base="dms:MultiChoice">
            <xsd:sequence>
              <xsd:element name="Value" maxOccurs="unbounded" minOccurs="0" nillable="true">
                <xsd:simpleType>
                  <xsd:restriction base="dms:Choice">
                    <xsd:enumeration value="Arabic-AR"/>
                    <xsd:enumeration value="Czech-CS(CZ)"/>
                    <xsd:enumeration value="Chinese-ZH(CH)"/>
                    <xsd:enumeration value="Chinese-ZH(TW)"/>
                    <xsd:enumeration value="English"/>
                    <xsd:enumeration value="Farsi-FA"/>
                    <xsd:enumeration value="French-FR"/>
                    <xsd:enumeration value="German-DE"/>
                    <xsd:enumeration value="Greek-EL"/>
                    <xsd:enumeration value="Hebrew-HE"/>
                    <xsd:enumeration value="Hungarian-HU"/>
                    <xsd:enumeration value="Italian-IT"/>
                    <xsd:enumeration value="Japanese-JA"/>
                    <xsd:enumeration value="Korean-KO"/>
                    <xsd:enumeration value="Polish-PL"/>
                    <xsd:enumeration value="Portuguese (Brazil)- PT(BR)"/>
                    <xsd:enumeration value="Spanish (Latin America)-ES(LA)"/>
                    <xsd:enumeration value="Russian-RU"/>
                    <xsd:enumeration value="Thai-TH"/>
                    <xsd:enumeration value="Turkish-TR"/>
                    <xsd:enumeration value="Vietnamese-VT"/>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9241f8-c8fe-441b-bad5-56514653fd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0F1D9-6BDA-4661-B7EE-9BEB468139EC}">
  <ds:schemaRefs>
    <ds:schemaRef ds:uri="http://purl.org/dc/elements/1.1/"/>
    <ds:schemaRef ds:uri="http://schemas.microsoft.com/office/2006/metadata/properties"/>
    <ds:schemaRef ds:uri="aa124cef-80ee-4fcd-bafd-5e68c15586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ed967d-d92a-4424-a53f-7c4da5d2a7ff"/>
    <ds:schemaRef ds:uri="http://www.w3.org/XML/1998/namespace"/>
    <ds:schemaRef ds:uri="http://purl.org/dc/dcmitype/"/>
    <ds:schemaRef ds:uri="417a1e4b-72df-449d-84f0-0965c6302828"/>
  </ds:schemaRefs>
</ds:datastoreItem>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F73E4798-0DC6-4AA0-A765-48A91AEC14EC}"/>
</file>

<file path=docProps/app.xml><?xml version="1.0" encoding="utf-8"?>
<Properties xmlns="http://schemas.openxmlformats.org/officeDocument/2006/extended-properties" xmlns:vt="http://schemas.openxmlformats.org/officeDocument/2006/docPropsVTypes">
  <TotalTime>629</TotalTime>
  <Words>439</Words>
  <Application>Microsoft Office PowerPoint</Application>
  <PresentationFormat>Widescreen</PresentationFormat>
  <Paragraphs>66</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INVESTIMENTOS PESSOAIS E OUTROS INTERESSES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Gurav, Vinayak</cp:lastModifiedBy>
  <cp:revision>60</cp:revision>
  <dcterms:modified xsi:type="dcterms:W3CDTF">2020-10-09T13:53:31Z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0x010100B91F6886C957ED4EACAEE20D2BEA442D</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