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 Neue" panose="02000503000000020004" pitchFamily="2" charset="2"/>
      <p:regular r:id="rId23"/>
      <p:bold r:id="rId24"/>
      <p:italic r:id="rId25"/>
      <p:boldItalic r:id="rId26"/>
    </p:embeddedFont>
    <p:embeddedFont>
      <p:font typeface="Helvetica Neue Light" panose="02000403000000020004" pitchFamily="2" charset="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 lIns="155448" rIns="73152"/>
        <a:lstStyle/>
        <a:p>
          <a:pPr rtl="0"/>
          <a:r>
            <a:rPr lang="pl-pl" sz="1400" b="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dotyczące transportu z wyszczególnieniem wydatków, klasy podróży.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 lIns="155448" rIns="73152"/>
        <a:lstStyle/>
        <a:p>
          <a:pPr rtl="0"/>
          <a:r>
            <a:rPr lang="pl-pl" sz="1400" b="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dotyczące zakwaterowania </a:t>
          </a:r>
          <a:br>
            <a:rPr lang="en-US" sz="1400" b="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b="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 wyszczególnieniem wydatków, uczestników i stanowisk.</a:t>
          </a:r>
          <a:endParaRPr sz="1400" b="0" spc="-2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 lIns="155448" rIns="73152"/>
        <a:lstStyle/>
        <a:p>
          <a:pPr rtl="0"/>
          <a:r>
            <a:rPr lang="pl-pl" sz="1400" b="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Zatwierdzenia wydatków.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 lIns="155448" rIns="73152"/>
        <a:lstStyle/>
        <a:p>
          <a:pPr rtl="0"/>
          <a:r>
            <a:rPr lang="pl-pl" sz="1400" b="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Oryginalne paragony z wyszczególnieniem pozycji.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 lIns="155448" rIns="73152"/>
        <a:lstStyle/>
        <a:p>
          <a:pPr rtl="0"/>
          <a:r>
            <a:rPr lang="pl-pl" sz="1400" b="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Cel biznesowy.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 custScaleX="113857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 custScaleX="113857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 custScaleX="113857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 custScaleX="113857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 custScaleX="113857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z wyszczególnieniem kwot, dat usług </a:t>
          </a:r>
          <a:br>
            <a:rPr lang="en-US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typów otrzymanych usług lub produktów.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Wewnętrzne zatwierdzenia, zlecenia kupna </a:t>
          </a:r>
          <a:br>
            <a:rPr lang="en-US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dowody płatności.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Dowody wykonania (np. dokumenty wydania, materiały).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Kontrakty, umowy pisemne i dodatki.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pl-pl" sz="1400" b="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Korespondencja.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 rIns="0"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Paragony.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 rIns="0"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Formularze zamówienia, w tym przeznaczenie </a:t>
          </a:r>
          <a:br>
            <a:rPr lang="en-US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kwoty.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 rIns="0"/>
        <a:lstStyle/>
        <a:p>
          <a:pPr rtl="0"/>
          <a:r>
            <a:rPr lang="pl-pl" sz="14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Zatwierdzenie i data wypłaty.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 rIns="0"/>
        <a:lstStyle/>
        <a:p>
          <a:pPr rtl="0"/>
          <a:r>
            <a:rPr lang="pl-pl" sz="140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Rozliczenia (np. kwoty wypłacone wobec wydanych) i dowód zwrotu niewykorzystanych kwot.</a:t>
          </a:r>
          <a:endParaRPr sz="1400" b="0" spc="-2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 custScaleX="10385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 custScaleX="10385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 custScaleX="10385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 custScaleX="10385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pl-pl" sz="1400" spc="-9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Wstępne zatwierdzenie dokumentów, w tym formularzy zamówienia i uzasadnienia biznesowego.</a:t>
          </a:r>
          <a:endParaRPr sz="1400" b="0" spc="-9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Dowód wykorzystania funduszy (np. plan, biuletyny informacyjne, badania).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Dokumentacja dotycząca transportu, zakwaterowania i posiłków.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 przypadku wydarzenia lub konferencji, listy obecności, zdjęcia stoisk itp.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Umowy z przewoźnikiem/brokerem/agentem celnym.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i paragony celne/za przewóz.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Formularze celne i wykazy cen.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Przekazy pieniężne/formularze przelewów stron trzecich.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Wystawione przez rząd potwierdzenia zapłacenia podatku.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Zamówienia od klientów.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sprzedażowe.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wysyłki.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Wykazy cen wraz z wszystkimi zniżkami.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pl-pl" sz="14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Dowód płatności otrzymanej od klienta.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 lIns="73152" rIns="73152"/>
        <a:lstStyle/>
        <a:p>
          <a:pPr>
            <a:lnSpc>
              <a:spcPct val="95000"/>
            </a:lnSpc>
          </a:pP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Wystarczające dokumenty potwierdzające, odzwierciedlające charakter sprzedanych produktów i/lub wyświadczonych usług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pPr>
            <a:lnSpc>
              <a:spcPct val="95000"/>
            </a:lnSpc>
          </a:pP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Szczegółowy opis wyświadczonych usług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pPr>
            <a:lnSpc>
              <a:spcPct val="95000"/>
            </a:lnSpc>
          </a:pP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Wsparcie wyraża zgodę </a:t>
          </a:r>
          <a:br>
            <a:rPr lang="en-US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na stawki zawarte </a:t>
          </a:r>
          <a:br>
            <a:rPr lang="en-US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 umowie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pPr>
            <a:lnSpc>
              <a:spcPct val="95000"/>
            </a:lnSpc>
          </a:pP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Usługi wyświadczono </a:t>
          </a:r>
          <a:br>
            <a:rPr lang="en-US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 zgodnym z prawem </a:t>
          </a:r>
          <a:br>
            <a:rPr lang="en-US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i legalnym celu biznesowym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pPr>
            <a:lnSpc>
              <a:spcPct val="95000"/>
            </a:lnSpc>
          </a:pPr>
          <a:r>
            <a:rPr lang="pl-pl" sz="1800" b="1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Odpowiednio udokumentowane zatwierdzenie</a:t>
          </a: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 custLinFactNeighborY="-1382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 custLinFactNeighborY="-1382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 custLinFactNeighborY="-1382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 custLinFactNeighborY="-1382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 custLinFactNeighborY="-1382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66548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448" tIns="0" rIns="7315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dotyczące transportu z wyszczególnieniem wydatków, klasy podróży.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30814"/>
        <a:ext cx="4622251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66548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448" tIns="0" rIns="7315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dotyczące zakwaterowania </a:t>
          </a:r>
          <a:br>
            <a:rPr lang="en-US" sz="1400" b="0" kern="120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b="0" kern="120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 wyszczególnieniem wydatków, uczestników i stanowisk.</a:t>
          </a:r>
          <a:endParaRPr sz="1400" b="0" kern="1200" spc="-2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711214"/>
        <a:ext cx="4622251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66548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448" tIns="0" rIns="7315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Zatwierdzenia wydatków.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1391614"/>
        <a:ext cx="4622251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66548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448" tIns="0" rIns="7315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Oryginalne paragony z wyszczególnieniem pozycji.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072014"/>
        <a:ext cx="4622251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66548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448" tIns="0" rIns="7315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Cel biznesowy.</a:t>
          </a:r>
        </a:p>
      </dsp:txBody>
      <dsp:txXfrm>
        <a:off x="314306" y="2752414"/>
        <a:ext cx="4622251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z wyszczególnieniem kwot, dat usług </a:t>
          </a:r>
          <a:br>
            <a:rPr lang="en-US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typów otrzymanych usług lub produktów.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Kontrakty, umowy pisemne i dodatki.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Wewnętrzne zatwierdzenia, zlecenia kupna </a:t>
          </a:r>
          <a:br>
            <a:rPr lang="en-US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dowody płatności.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Dowody wykonania (np. dokumenty wydania, materiały).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Korespondencja.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25563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Paragony.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111277"/>
        <a:ext cx="4203756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25563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Formularze zamówienia, w tym przeznaczenie </a:t>
          </a:r>
          <a:br>
            <a:rPr lang="en-US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i kwoty.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927757"/>
        <a:ext cx="4203756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25563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Zatwierdzenie i data wypłaty.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1744237"/>
        <a:ext cx="4203756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25563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20" baseline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Rozliczenia (np. kwoty wypłacone wobec wydanych) i dowód zwrotu niewykorzystanych kwot.</a:t>
          </a:r>
          <a:endParaRPr sz="1400" b="0" kern="1200" spc="-2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2560717"/>
        <a:ext cx="420375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spc="-9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Wstępne zatwierdzenie dokumentów, w tym formularzy zamówienia i uzasadnienia biznesowego.</a:t>
          </a:r>
          <a:endParaRPr sz="1400" b="0" kern="1200" spc="-9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Dowód wykorzystania funduszy (np. plan, biuletyny informacyjne, badania).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Dokumentacja dotycząca transportu, zakwaterowania i posiłków.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 przypadku wydarzenia lub konferencji, listy obecności, zdjęcia stoisk itp.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Umowy z przewoźnikiem/brokerem/agentem celnym.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i paragony celne/za przewóz.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Formularze celne i wykazy cen.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Przekazy pieniężne/formularze przelewów stron trzecich.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Wystawione przez rząd potwierdzenia zapłacenia podatku.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Zamówienia od klientów.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Faktury sprzedażowe.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Dokumenty wysyłki.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Wykazy cen wraz z wszystkimi zniżkami.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baseline="0">
              <a:solidFill>
                <a:srgbClr val="323643"/>
              </a:solidFill>
              <a:latin typeface="Arial" panose="020B0604020202020204" pitchFamily="34" charset="0"/>
              <a:ea typeface="Helvetica Neue Light"/>
              <a:cs typeface="Helvetica" panose="020B0604020202020204" pitchFamily="34" charset="0"/>
              <a:sym typeface="Helvetica Neue Light"/>
            </a:rPr>
            <a:t>Dowód płatności otrzymanej od klienta.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1649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52" tIns="68580" rIns="73152" bIns="68580" numCol="1" spcCol="1270" anchor="ctr" anchorCtr="0">
          <a:noAutofit/>
        </a:bodyPr>
        <a:lstStyle/>
        <a:p>
          <a:pPr marL="0" lvl="0" indent="0" algn="ctr" defTabSz="800100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Wystarczające dokumenty potwierdzające, odzwierciedlające charakter sprzedanych produktów i/lub wyświadczonych usług</a:t>
          </a:r>
        </a:p>
      </dsp:txBody>
      <dsp:txXfrm>
        <a:off x="0" y="1649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1649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Szczegółowy opis wyświadczonych usług</a:t>
          </a:r>
        </a:p>
      </dsp:txBody>
      <dsp:txXfrm>
        <a:off x="3466306" y="1649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1649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Wsparcie wyraża zgodę </a:t>
          </a:r>
          <a:br>
            <a:rPr lang="en-US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na stawki zawarte </a:t>
          </a:r>
          <a:br>
            <a:rPr lang="en-US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 umowie</a:t>
          </a:r>
        </a:p>
      </dsp:txBody>
      <dsp:txXfrm>
        <a:off x="6932612" y="1649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22329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Usługi wyświadczono </a:t>
          </a:r>
          <a:br>
            <a:rPr lang="en-US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w zgodnym z prawem </a:t>
          </a:r>
          <a:br>
            <a:rPr lang="en-US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</a:b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i legalnym celu biznesowym</a:t>
          </a:r>
        </a:p>
      </dsp:txBody>
      <dsp:txXfrm>
        <a:off x="1733153" y="2222329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22329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>
              <a:solidFill>
                <a:schemeClr val="tx1"/>
              </a:solidFill>
              <a:latin typeface="Arial" panose="020B0604020202020204" pitchFamily="34" charset="0"/>
              <a:cs typeface="Helvetica" panose="020B0604020202020204" pitchFamily="34" charset="0"/>
            </a:rPr>
            <a:t>Odpowiednio udokumentowane zatwierdzenie</a:t>
          </a:r>
        </a:p>
      </dsp:txBody>
      <dsp:txXfrm>
        <a:off x="5199459" y="2222329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19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11/16/2022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11/16/2022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11/16/2022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11/16/2022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11/16/2022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11/16/2022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11/16/2022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11/16/2022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11/16/2022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11/16/2022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-1" y="6567586"/>
            <a:ext cx="60126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Szkolenie w zakresie wymagań dotyczących prowadzenia księgowości</a:t>
            </a:r>
            <a:endParaRPr sz="140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11/16/2022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448595" y="96482"/>
            <a:ext cx="52974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5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Szkolenie na temat wymagań dotyczących prowadzenia</a:t>
            </a:r>
            <a:r>
              <a:rPr lang="en-US" sz="195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pl-pl" sz="195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księgowości</a:t>
            </a:r>
            <a:endParaRPr sz="1950" b="1" spc="-2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1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8011159" cy="1228066"/>
            <a:chOff x="599440" y="953606"/>
            <a:chExt cx="80111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4" y="1058381"/>
              <a:ext cx="7273925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Opis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pl-pl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celu dostarczenia wytycznych dotyczących przechowywania kompletnych i dokładnych dokumentów potwierdzających w przypadku działań, płatności i rachunków wysokiego ryzyka (np. raportów wydatków, gotówki na wydatki bieżące itp.). Pracownicy powinni przejść to szkolenie w celu lepszego zrozumienia znaczenia przechowywania dokumentacji oraz metod prowadzenia odpowiedniej księgowości.</a:t>
              </a:r>
              <a:endParaRPr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600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600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616857" y="3895830"/>
            <a:ext cx="7090231" cy="1390689"/>
            <a:chOff x="599440" y="3831139"/>
            <a:chExt cx="687277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13554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Instrukcje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pl-p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Helvetica Neue Light"/>
                </a:rPr>
                <a:t>Należy zapewnić okresowe szkolenie pracownikom odpowiedzialnym za prowadzenie księgowości, w tym nowo zatrudnionym pracownikom, którzy mają takie obowiązki.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pl-p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Helvetica Neue Light"/>
                </a:rPr>
                <a:t>Należy upewnić się, że pracownicy mają dostępne niezbędne materiały szkoleniowe.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pl-pl" sz="1200">
                  <a:latin typeface="Arial" panose="020B0604020202020204" pitchFamily="34" charset="0"/>
                  <a:ea typeface="Helvetica"/>
                  <a:cs typeface="Helvetica"/>
                  <a:sym typeface="Helvetica"/>
                </a:rPr>
                <a:t>Do udokumentowania udziału w każdej sesji szkoleniowej należy posługiwać się listami obecności.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Helvetica Neue Light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60" y="2393436"/>
            <a:ext cx="6987932" cy="1281921"/>
            <a:chOff x="623359" y="2381438"/>
            <a:chExt cx="7083729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370413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>
                  <a:solidFill>
                    <a:srgbClr val="34495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Możliwe korzyści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>
                  <a:latin typeface="Arial" panose="020B0604020202020204" pitchFamily="34" charset="0"/>
                  <a:cs typeface="Times New Roman" panose="02020603050405020304" pitchFamily="18" charset="0"/>
                </a:rPr>
                <a:t>Prowadzenie dokładnej księgowości pomoże w dokumentowaniu transakcji biznesowych </a:t>
              </a:r>
              <a:br>
                <a:rPr lang="en-US" sz="1200">
                  <a:latin typeface="Arial" panose="020B0604020202020204" pitchFamily="34" charset="0"/>
                  <a:cs typeface="Times New Roman" panose="02020603050405020304" pitchFamily="18" charset="0"/>
                </a:rPr>
              </a:br>
              <a:r>
                <a:rPr lang="pl-pl" sz="1200">
                  <a:latin typeface="Arial" panose="020B0604020202020204" pitchFamily="34" charset="0"/>
                  <a:cs typeface="Times New Roman" panose="02020603050405020304" pitchFamily="18" charset="0"/>
                </a:rPr>
                <a:t>z wystarczającym poziomem szczegółowości oraz umożliwi prowadzenie odpowiednich systemów wewnętrznej kontroli rachunkowości. Dokładnie prowadzona księgowość pomoże w efektywnym planowaniu, ustalaniu budżetu, raportowaniu i przydziale zasobów.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Inne dokumenty, jakie należy rozważyć</a:t>
              </a:r>
              <a:endParaRPr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pl-p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Times New Roman" panose="02020603050405020304" pitchFamily="18" charset="0"/>
                </a:rPr>
                <a:t>Lista obecności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pl-pl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Helvetica Neue Light"/>
                  <a:cs typeface="Times New Roman" panose="02020603050405020304" pitchFamily="18" charset="0"/>
                </a:rPr>
                <a:t>Wytyczne dotyczące prowadzenia księgowości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l-pl" sz="1200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3436195" y="136525"/>
            <a:ext cx="5319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Kluczowe informacje do zapamiętania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10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01502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pl-pl" sz="3600" b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rPr>
              <a:t>Wymagania dotyczące prowadzenia księgowości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cap="none" normalizeH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spc="-20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Korzyści z dokładnego prowadzenia księgowości</a:t>
            </a:r>
            <a:endParaRPr sz="2400" b="1" spc="-20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3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Łatwa możliwość podziału dokumentów księgowych według producentów, czego często wymagają umowy.</a:t>
              </a:r>
              <a:endParaRPr sz="1600">
                <a:latin typeface="Arial" panose="020B0604020202020204" pitchFamily="34" charset="0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latin typeface="Arial" panose="020B0604020202020204" pitchFamily="34" charset="0"/>
                  <a:cs typeface="Helvetica" panose="020B0604020202020204" pitchFamily="34" charset="0"/>
                  <a:sym typeface="Helvetica Neue Light"/>
                </a:rPr>
                <a:t>Lepsza zdolność podejmowania świadomych decyzji biznesowych i identyfikacji potencjalnych możliwości</a:t>
              </a:r>
              <a:r>
                <a:rPr lang="pl-pl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.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Możliwość szybkiego przedstawienia dokumentów </a:t>
              </a:r>
              <a:b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</a:br>
              <a:r>
                <a:rPr lang="pl-pl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w odpowiedzi na audyt</a:t>
              </a:r>
              <a:r>
                <a:rPr lang="pl-pl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 (</a:t>
              </a:r>
              <a:r>
                <a:rPr lang="pl-pl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wiele umów zawiera</a:t>
              </a:r>
              <a:b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</a:br>
              <a:r>
                <a:rPr lang="pl-pl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podlegającą wykonaniu </a:t>
              </a:r>
              <a:r>
                <a:rPr lang="pl-pl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klauzulę audytową</a:t>
              </a:r>
              <a:r>
                <a:rPr lang="pl-pl" sz="1600"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).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1250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rgbClr val="000000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Łatwa możliwość odpowiedzi na zapytania podatkowe i regulacyjne.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711569" y="2491746"/>
                <a:ext cx="1527488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2000" b="1">
                    <a:solidFill>
                      <a:srgbClr val="ACCBF9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Zapytania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2000" b="1">
                    <a:solidFill>
                      <a:srgbClr val="E0EBF6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Decyzje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6" y="4805572"/>
                <a:ext cx="91440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2000" b="1">
                    <a:solidFill>
                      <a:srgbClr val="242852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Audyty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2000" b="1">
                    <a:solidFill>
                      <a:srgbClr val="072C62"/>
                    </a:solidFill>
                    <a:latin typeface="Arial" panose="020B0604020202020204" pitchFamily="34" charset="0"/>
                    <a:ea typeface="Helvetica Neue"/>
                    <a:cs typeface="Helvetica" panose="020B0604020202020204" pitchFamily="34" charset="0"/>
                    <a:sym typeface="Helvetica Neue"/>
                  </a:rPr>
                  <a:t>Dokumentacja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Na następnych slajdach wyszczególniono typy dokumentów </a:t>
            </a: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jakie powinny być </a:t>
            </a: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przechowywane </a:t>
            </a:r>
            <a:b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 przypadku </a:t>
            </a: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określonych</a:t>
            </a: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typów transakcji. Jeśli</a:t>
            </a: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dokumentacja jest niedostępna</a:t>
            </a: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, należy udokumentować wyjaśnienie </a:t>
            </a: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jej niedostępności</a:t>
            </a:r>
            <a:r>
              <a:rPr lang="pl-pl" sz="1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4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Raporty wydatków pracownika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4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441297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Wypłaty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5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16009034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Gotówkę na wydatki bieżące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6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71152990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1365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Granty, darowizny i sponsoring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7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47764696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8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Licencje, przewóz, transport </a:t>
            </a:r>
            <a:br>
              <a:rPr lang="en-US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l-pl" sz="22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 wydatki celne</a:t>
            </a:r>
            <a:endParaRPr sz="22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77161689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Zlecenia sprzedaży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</a:rPr>
              <a:t>9</a:t>
            </a:fld>
            <a:endParaRPr>
              <a:latin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solidFill>
                  <a:schemeClr val="dk1"/>
                </a:solidFill>
                <a:latin typeface="Arial" panose="020B0604020202020204" pitchFamily="34" charset="0"/>
                <a:ea typeface="Helvetica Neue Light"/>
                <a:cs typeface="Helvetica" panose="020B0604020202020204" pitchFamily="34" charset="0"/>
                <a:sym typeface="Helvetica Neue Light"/>
              </a:rPr>
              <a:t>Należy przechowywać co najmniej następujące dokumenty:</a:t>
            </a:r>
            <a:endParaRPr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Raporty wydatków pracownika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Wypłaty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pl-pl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Gotówkę na wydatki bieżące</a:t>
                  </a:r>
                  <a:endParaRPr>
                    <a:latin typeface="Arial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56547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Granty, darowizny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i sponsoring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Licencje, przewóz, transport, </a:t>
                </a:r>
                <a:br>
                  <a:rPr lang="en-US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</a:br>
                <a:r>
                  <a:rPr lang="pl-pl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wydatki celne</a:t>
                </a:r>
                <a:endParaRPr>
                  <a:latin typeface="Arial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pl-pl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rPr>
                <a:t>Zlecenia sprzedaży</a:t>
              </a:r>
              <a:endParaRPr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67675933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0F1D9-6BDA-4661-B7EE-9BEB468139EC}">
  <ds:schemaRefs>
    <ds:schemaRef ds:uri="http://schemas.microsoft.com/office/2006/documentManagement/types"/>
    <ds:schemaRef ds:uri="http://schemas.microsoft.com/office/2006/metadata/properties"/>
    <ds:schemaRef ds:uri="aa124cef-80ee-4fcd-bafd-5e68c15586a5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3ed967d-d92a-4424-a53f-7c4da5d2a7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1F3A9C-F5B1-4692-B0BC-461B1D32C567}"/>
</file>

<file path=customXml/itemProps3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745</Words>
  <Application>Microsoft Office PowerPoint</Application>
  <PresentationFormat>Widescreen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Wingdings</vt:lpstr>
      <vt:lpstr>Helvetica Neue Light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Rawal, Sabil</cp:lastModifiedBy>
  <cp:revision>36</cp:revision>
  <dcterms:modified xsi:type="dcterms:W3CDTF">2022-11-15T22:41:28Z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</Properties>
</file>