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4"/>
    <p:sldMasterId id="2147483682" r:id="rId5"/>
  </p:sldMasterIdLst>
  <p:notesMasterIdLst>
    <p:notesMasterId r:id="rId14"/>
  </p:notesMasterIdLst>
  <p:sldIdLst>
    <p:sldId id="256" r:id="rId6"/>
    <p:sldId id="257" r:id="rId7"/>
    <p:sldId id="267" r:id="rId8"/>
    <p:sldId id="268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Helvetica" panose="00000400000000000000" pitchFamily="2" charset="0"/>
      <p:regular r:id="rId19"/>
      <p:bold r:id="rId20"/>
      <p:italic r:id="rId21"/>
      <p:boldItalic r:id="rId22"/>
    </p:embeddedFont>
    <p:embeddedFont>
      <p:font typeface="Helvetica Neue" panose="02000503000000020004" pitchFamily="2" charset="2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non Christie" initials="SC" lastIdx="3" clrIdx="0">
    <p:extLst>
      <p:ext uri="{19B8F6BF-5375-455C-9EA6-DF929625EA0E}">
        <p15:presenceInfo xmlns:p15="http://schemas.microsoft.com/office/powerpoint/2012/main" userId="Shannon Christie" providerId="None"/>
      </p:ext>
    </p:extLst>
  </p:cmAuthor>
  <p:cmAuthor id="2" name="DeBruyne, Els" initials="DE" lastIdx="9" clrIdx="1">
    <p:extLst>
      <p:ext uri="{19B8F6BF-5375-455C-9EA6-DF929625EA0E}">
        <p15:presenceInfo xmlns:p15="http://schemas.microsoft.com/office/powerpoint/2012/main" userId="S::els.debruyne@stryker.com::d761c852-c758-435c-8a90-c8ae33161e4c" providerId="AD"/>
      </p:ext>
    </p:extLst>
  </p:cmAuthor>
  <p:cmAuthor id="3" name="Kevin" initials="K" lastIdx="11" clrIdx="2">
    <p:extLst>
      <p:ext uri="{19B8F6BF-5375-455C-9EA6-DF929625EA0E}">
        <p15:presenceInfo xmlns:p15="http://schemas.microsoft.com/office/powerpoint/2012/main" userId="S::kevin.p.turner@stryker.com::30cf1847-3e5c-466a-a876-c6a9749199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5556" autoAdjust="0"/>
  </p:normalViewPr>
  <p:slideViewPr>
    <p:cSldViewPr snapToGrid="0">
      <p:cViewPr varScale="1">
        <p:scale>
          <a:sx n="146" d="100"/>
          <a:sy n="146" d="100"/>
        </p:scale>
        <p:origin x="1206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0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font" Target="fonts/font5.fntdata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c7a751579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5c7a75157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c80379cf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g5c80379c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4089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7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937" y="885591"/>
            <a:ext cx="7886700" cy="994200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3183639" y="125423"/>
            <a:ext cx="27767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1">
                <a:solidFill>
                  <a:srgbClr val="AACFD0"/>
                </a:solidFill>
                <a:latin typeface="Helvetica"/>
                <a:ea typeface="Helvetica"/>
                <a:cs typeface="Helvetica"/>
                <a:sym typeface="Helvetica"/>
              </a:rPr>
              <a:t>Czego można się spodziewać i jakimi prawami dysponujemy podczas audytu</a:t>
            </a:r>
          </a:p>
        </p:txBody>
      </p:sp>
    </p:spTree>
    <p:extLst>
      <p:ext uri="{BB962C8B-B14F-4D97-AF65-F5344CB8AC3E}">
        <p14:creationId xmlns:p14="http://schemas.microsoft.com/office/powerpoint/2010/main" val="327726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BLANK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3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3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3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32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71" name="Google Shape;171;p3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3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3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3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79" name="Google Shape;179;p3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3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8650" y="875762"/>
            <a:ext cx="7886700" cy="392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4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5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5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Helvetica Neue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Helvetica Neue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595000" y="44577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7F7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Helvetica Neue"/>
              <a:buNone/>
              <a:defRPr sz="3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5075" y="4918516"/>
            <a:ext cx="6572109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100" b="0" i="0" u="none" strike="noStrike" cap="none" dirty="0">
                <a:solidFill>
                  <a:srgbClr val="34495E"/>
                </a:solidFill>
                <a:latin typeface="+mj-lt"/>
                <a:ea typeface="Helvetica Neue Light"/>
                <a:cs typeface="Helvetica Neue Light"/>
                <a:sym typeface="Helvetica Neue Light"/>
              </a:rPr>
              <a:t>Szkolenie dotyczące tego, czego można się spodziewać i jakimi prawami dysponujemy podczas audytu</a:t>
            </a:r>
            <a:endParaRPr sz="1100" b="0" i="0" u="none" strike="noStrike" cap="none" dirty="0">
              <a:solidFill>
                <a:srgbClr val="34495E"/>
              </a:solidFill>
              <a:latin typeface="+mj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57" name="Google Shape;57;p13"/>
          <p:cNvSpPr/>
          <p:nvPr/>
        </p:nvSpPr>
        <p:spPr>
          <a:xfrm rot="5400000">
            <a:off x="4150804" y="-1573650"/>
            <a:ext cx="842400" cy="3989700"/>
          </a:xfrm>
          <a:prstGeom prst="homePlate">
            <a:avLst>
              <a:gd name="adj" fmla="val 50000"/>
            </a:avLst>
          </a:prstGeom>
          <a:solidFill>
            <a:srgbClr val="34495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7F7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86CEB6F-6D44-4C59-9C1D-327D1A115828}"/>
              </a:ext>
            </a:extLst>
          </p:cNvPr>
          <p:cNvGrpSpPr/>
          <p:nvPr/>
        </p:nvGrpSpPr>
        <p:grpSpPr>
          <a:xfrm>
            <a:off x="430094" y="670151"/>
            <a:ext cx="6336466" cy="906170"/>
            <a:chOff x="430094" y="670151"/>
            <a:chExt cx="6336466" cy="906170"/>
          </a:xfrm>
        </p:grpSpPr>
        <p:pic>
          <p:nvPicPr>
            <p:cNvPr id="19" name="Picture 18" descr="Links/orange_icons.jpg">
              <a:extLst>
                <a:ext uri="{FF2B5EF4-FFF2-40B4-BE49-F238E27FC236}">
                  <a16:creationId xmlns:a16="http://schemas.microsoft.com/office/drawing/2014/main" id="{AA80372D-59C4-4167-8BB1-013AEA6522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829"/>
            <a:stretch/>
          </p:blipFill>
          <p:spPr bwMode="auto">
            <a:xfrm>
              <a:off x="430094" y="797350"/>
              <a:ext cx="542881" cy="59852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0" name="Google Shape;200;p36"/>
            <p:cNvSpPr txBox="1"/>
            <p:nvPr/>
          </p:nvSpPr>
          <p:spPr>
            <a:xfrm>
              <a:off x="943300" y="670151"/>
              <a:ext cx="5823260" cy="9061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800"/>
                </a:spcBef>
                <a:spcAft>
                  <a:spcPts val="0"/>
                </a:spcAft>
                <a:buSzPts val="1100"/>
                <a:buNone/>
              </a:pPr>
              <a:r>
                <a:rPr lang="pl-pl" sz="1000" b="1" dirty="0">
                  <a:solidFill>
                    <a:schemeClr val="dk2"/>
                  </a:solidFill>
                  <a:latin typeface="Helvetica"/>
                  <a:ea typeface="Helvetica"/>
                  <a:cs typeface="Helvetica"/>
                  <a:sym typeface="Helvetica"/>
                </a:rPr>
                <a:t>Opis</a:t>
              </a:r>
              <a:endParaRPr sz="1000" b="1" dirty="0">
                <a:solidFill>
                  <a:schemeClr val="dk2"/>
                </a:solidFill>
                <a:latin typeface="Helvetica"/>
                <a:ea typeface="Helvetica"/>
                <a:cs typeface="Helvetica"/>
                <a:sym typeface="Helvetica"/>
              </a:endParaRPr>
            </a:p>
            <a:p>
              <a:pPr lvl="0">
                <a:spcBef>
                  <a:spcPts val="800"/>
                </a:spcBef>
                <a:buSzPts val="1100"/>
              </a:pP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Szkolenie dotyczące tego, czego można się spodziewać i jakimi prawami dysponujemy podczas audytu, sprawi, że dystrybutor/przedstawiciel, właściciele i </a:t>
              </a:r>
              <a:r>
                <a:rPr lang="pl-pl" sz="1000" dirty="0">
                  <a:solidFill>
                    <a:schemeClr val="tx1"/>
                  </a:solidFill>
                  <a:latin typeface="+mj-lt"/>
                  <a:ea typeface="Helvetica"/>
                  <a:cs typeface="Helvetica"/>
                  <a:sym typeface="Helvetica"/>
                </a:rPr>
                <a:t>kierownictwo lepiej zrozumieją, co oznacza audyt (przeprowadzany przez producenta lub wyznaczonego przez niego audytora zewnętrznego), jak należy się przygotować na audyt i czego należy się spodziewać w trakcie audytu.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800"/>
                </a:spcBef>
                <a:spcAft>
                  <a:spcPts val="0"/>
                </a:spcAft>
                <a:buSzPts val="1100"/>
                <a:buNone/>
              </a:pPr>
              <a:endParaRPr sz="1000" b="1" dirty="0">
                <a:solidFill>
                  <a:srgbClr val="34495E"/>
                </a:solidFill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pl-pl" sz="1000" i="0" u="none" strike="noStrike" cap="none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 </a:t>
              </a:r>
              <a:endParaRPr sz="1000" i="0" u="none" strike="noStrike" cap="none" dirty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pl-pl" sz="1000" b="1" i="0" u="none" strike="noStrike" cap="none" dirty="0">
                  <a:solidFill>
                    <a:srgbClr val="34495E"/>
                  </a:solidFill>
                  <a:latin typeface="Helvetica"/>
                  <a:ea typeface="Helvetica"/>
                  <a:cs typeface="Helvetica"/>
                  <a:sym typeface="Helvetica"/>
                </a:rPr>
                <a:t> </a:t>
              </a:r>
              <a:endParaRPr sz="1000" i="0" u="none" strike="noStrike" cap="none" dirty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pl-pl" sz="1000" b="1" i="0" u="none" strike="noStrike" cap="none" dirty="0">
                  <a:solidFill>
                    <a:srgbClr val="34495E"/>
                  </a:solidFill>
                  <a:latin typeface="Helvetica"/>
                  <a:ea typeface="Helvetica"/>
                  <a:cs typeface="Helvetica"/>
                  <a:sym typeface="Helvetica"/>
                </a:rPr>
                <a:t> </a:t>
              </a:r>
              <a:endParaRPr sz="1000" i="0" u="none" strike="noStrike" cap="none" dirty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0DF496E-C1B7-4AFE-BDFE-A4AD7C362DE1}"/>
              </a:ext>
            </a:extLst>
          </p:cNvPr>
          <p:cNvGrpSpPr/>
          <p:nvPr/>
        </p:nvGrpSpPr>
        <p:grpSpPr>
          <a:xfrm>
            <a:off x="426874" y="2537887"/>
            <a:ext cx="6139944" cy="1057739"/>
            <a:chOff x="426874" y="2560730"/>
            <a:chExt cx="6139944" cy="1057739"/>
          </a:xfrm>
        </p:grpSpPr>
        <p:pic>
          <p:nvPicPr>
            <p:cNvPr id="23" name="Picture 22" descr="Links/orange_icons.jpg">
              <a:extLst>
                <a:ext uri="{FF2B5EF4-FFF2-40B4-BE49-F238E27FC236}">
                  <a16:creationId xmlns:a16="http://schemas.microsoft.com/office/drawing/2014/main" id="{05432A56-E2A0-435A-8768-11FB79357A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50" r="23779"/>
            <a:stretch/>
          </p:blipFill>
          <p:spPr bwMode="auto">
            <a:xfrm>
              <a:off x="426874" y="2712491"/>
              <a:ext cx="516425" cy="586513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4" name="Google Shape;204;p36"/>
            <p:cNvSpPr txBox="1"/>
            <p:nvPr/>
          </p:nvSpPr>
          <p:spPr>
            <a:xfrm>
              <a:off x="943300" y="2560730"/>
              <a:ext cx="5623518" cy="10577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pl-pl" sz="1000" b="1" dirty="0">
                  <a:solidFill>
                    <a:schemeClr val="dk2"/>
                  </a:solidFill>
                  <a:latin typeface="Helvetica"/>
                  <a:ea typeface="Helvetica"/>
                  <a:cs typeface="Helvetica"/>
                  <a:sym typeface="Helvetica"/>
                </a:rPr>
                <a:t>Instrukcje</a:t>
              </a:r>
              <a:endParaRPr sz="1000" dirty="0">
                <a:solidFill>
                  <a:schemeClr val="dk2"/>
                </a:solidFill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57200" lvl="0" indent="-292100">
                <a:lnSpc>
                  <a:spcPct val="115000"/>
                </a:lnSpc>
                <a:buClr>
                  <a:schemeClr val="dk1"/>
                </a:buClr>
                <a:buSzPts val="1000"/>
                <a:buFont typeface="Helvetica"/>
                <a:buAutoNum type="arabicPeriod"/>
              </a:pPr>
              <a:r>
                <a:rPr lang="pl-pl" sz="1000" spc="-2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Należy upewnić się, że odpowiedni pracownicy otrzymają i zrozumieją Szkolenie dotyczące tego, czego można się spodziewać i jakimi prawami dysponujemy podczas audytu.</a:t>
              </a:r>
            </a:p>
            <a:p>
              <a:pPr marL="457200" lvl="0" indent="-292100">
                <a:lnSpc>
                  <a:spcPct val="115000"/>
                </a:lnSpc>
                <a:buClr>
                  <a:schemeClr val="dk1"/>
                </a:buClr>
                <a:buSzPts val="1000"/>
                <a:buFont typeface="Helvetica"/>
                <a:buAutoNum type="arabicPeriod"/>
              </a:pP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Należy upewnić się, że wszyscy pracownicy odpowiedzialni za korespondencję </a:t>
              </a:r>
              <a:br>
                <a:rPr lang="en-US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</a:b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z audytorami i dostarczanie im informacji są zaznajomieni z oczekiwaniami </a:t>
              </a:r>
              <a:br>
                <a:rPr lang="en-US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</a:b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dotyczącymi przestrzegania zasad audytu.</a:t>
              </a:r>
              <a:endParaRPr sz="1000" dirty="0">
                <a:solidFill>
                  <a:schemeClr val="dk1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endParaRPr sz="1000" dirty="0">
                <a:solidFill>
                  <a:srgbClr val="34495E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49693B8-C943-4BA7-881B-F760FBCFF32C}"/>
              </a:ext>
            </a:extLst>
          </p:cNvPr>
          <p:cNvGrpSpPr/>
          <p:nvPr/>
        </p:nvGrpSpPr>
        <p:grpSpPr>
          <a:xfrm>
            <a:off x="426874" y="1612613"/>
            <a:ext cx="6139944" cy="888982"/>
            <a:chOff x="426874" y="1609692"/>
            <a:chExt cx="6139944" cy="88898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0EACF2E-9AD4-4A39-99AD-4291B6441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26874" y="1749380"/>
              <a:ext cx="516425" cy="487859"/>
            </a:xfrm>
            <a:prstGeom prst="rect">
              <a:avLst/>
            </a:prstGeom>
          </p:spPr>
        </p:pic>
        <p:sp>
          <p:nvSpPr>
            <p:cNvPr id="207" name="Google Shape;207;p36"/>
            <p:cNvSpPr txBox="1"/>
            <p:nvPr/>
          </p:nvSpPr>
          <p:spPr>
            <a:xfrm>
              <a:off x="943300" y="1609692"/>
              <a:ext cx="5623518" cy="8889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pl-pl" sz="1000" b="1" dirty="0">
                  <a:solidFill>
                    <a:schemeClr val="dk2"/>
                  </a:solidFill>
                  <a:latin typeface="Helvetica"/>
                  <a:ea typeface="Helvetica"/>
                  <a:cs typeface="Helvetica"/>
                  <a:sym typeface="Helvetica"/>
                </a:rPr>
                <a:t>Możliwe korzyści</a:t>
              </a:r>
              <a:endParaRPr sz="1000" b="1" dirty="0">
                <a:solidFill>
                  <a:schemeClr val="dk2"/>
                </a:solidFill>
                <a:latin typeface="Helvetica"/>
                <a:ea typeface="Helvetica"/>
                <a:cs typeface="Helvetica"/>
                <a:sym typeface="Helvetica"/>
              </a:endParaRPr>
            </a:p>
            <a:p>
              <a:pPr lvl="0">
                <a:lnSpc>
                  <a:spcPct val="115000"/>
                </a:lnSpc>
                <a:buSzPts val="1100"/>
              </a:pP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To szkolenie pomoże w lepszym zrozumieniu ogólnego procesu audytu, co z kolei pomoże lepiej przygotować się na skuteczny audyt, umożliwi jedynie minimalne zakłócenie swojej działalności </a:t>
              </a:r>
              <a:br>
                <a:rPr lang="en-US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</a:b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i poprawi stosunki z producentami. 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6FA5808-9C9F-4C7B-80C8-EA2EACA5F0FF}"/>
              </a:ext>
            </a:extLst>
          </p:cNvPr>
          <p:cNvGrpSpPr/>
          <p:nvPr/>
        </p:nvGrpSpPr>
        <p:grpSpPr>
          <a:xfrm>
            <a:off x="426873" y="3711970"/>
            <a:ext cx="5398476" cy="638014"/>
            <a:chOff x="426873" y="3698522"/>
            <a:chExt cx="5398476" cy="638014"/>
          </a:xfrm>
        </p:grpSpPr>
        <p:pic>
          <p:nvPicPr>
            <p:cNvPr id="25" name="Picture 24" descr="Links/orange_icons.jpg">
              <a:extLst>
                <a:ext uri="{FF2B5EF4-FFF2-40B4-BE49-F238E27FC236}">
                  <a16:creationId xmlns:a16="http://schemas.microsoft.com/office/drawing/2014/main" id="{F1AF5F4E-3F8C-472B-A488-9D82733CEA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187" r="-1358"/>
            <a:stretch/>
          </p:blipFill>
          <p:spPr bwMode="auto">
            <a:xfrm>
              <a:off x="426873" y="3704748"/>
              <a:ext cx="516425" cy="59852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10" name="Google Shape;210;p36"/>
            <p:cNvSpPr txBox="1"/>
            <p:nvPr/>
          </p:nvSpPr>
          <p:spPr>
            <a:xfrm>
              <a:off x="1033425" y="3698522"/>
              <a:ext cx="4791924" cy="638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000" b="1" i="0" u="none" strike="noStrike" cap="none" dirty="0">
                  <a:solidFill>
                    <a:schemeClr val="dk2"/>
                  </a:solidFill>
                  <a:latin typeface="+mj-lt"/>
                  <a:ea typeface="Helvetica Neue"/>
                  <a:cs typeface="Helvetica Neue"/>
                  <a:sym typeface="Helvetica Neue"/>
                </a:rPr>
                <a:t>Inne dokumenty, jakie należy rozważyć</a:t>
              </a:r>
              <a:endParaRPr sz="1000" b="0" i="0" u="none" strike="noStrike" cap="none" dirty="0">
                <a:solidFill>
                  <a:schemeClr val="dk2"/>
                </a:solidFill>
                <a:latin typeface="+mj-lt"/>
                <a:ea typeface="Cambria"/>
                <a:cs typeface="Cambria"/>
                <a:sym typeface="Cambria"/>
              </a:endParaRPr>
            </a:p>
            <a:p>
              <a:pPr marL="184150" marR="0" lvl="0" indent="-171450" algn="l" rtl="0">
                <a:lnSpc>
                  <a:spcPct val="114000"/>
                </a:lnSpc>
                <a:spcAft>
                  <a:spcPts val="0"/>
                </a:spcAft>
                <a:buClr>
                  <a:schemeClr val="bg2"/>
                </a:buClr>
                <a:buSzPct val="150000"/>
                <a:buFont typeface="Wingdings" panose="05000000000000000000" pitchFamily="2" charset="2"/>
                <a:buChar char=""/>
              </a:pP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"/>
                  <a:cs typeface="Helvetica" panose="020B0604020202020204" pitchFamily="34" charset="0"/>
                  <a:sym typeface="Helvetica"/>
                </a:rPr>
                <a:t> Kodeks postępowania</a:t>
              </a:r>
              <a:endParaRPr sz="1000" dirty="0">
                <a:solidFill>
                  <a:schemeClr val="dk1"/>
                </a:solidFill>
                <a:latin typeface="+mj-lt"/>
                <a:ea typeface="Helvetica"/>
                <a:cs typeface="Helvetica" panose="020B0604020202020204" pitchFamily="34" charset="0"/>
                <a:sym typeface="Helvetica"/>
              </a:endParaRPr>
            </a:p>
            <a:p>
              <a:pPr marL="184150" marR="0" lvl="0" indent="-171450" algn="l" rtl="0">
                <a:lnSpc>
                  <a:spcPct val="114000"/>
                </a:lnSpc>
                <a:spcAft>
                  <a:spcPts val="0"/>
                </a:spcAft>
                <a:buClr>
                  <a:schemeClr val="bg2"/>
                </a:buClr>
                <a:buSzPct val="150000"/>
                <a:buFont typeface="Wingdings" panose="05000000000000000000" pitchFamily="2" charset="2"/>
                <a:buChar char=""/>
              </a:pPr>
              <a:r>
                <a:rPr lang="pl-pl" sz="1000" dirty="0">
                  <a:solidFill>
                    <a:schemeClr val="dk1"/>
                  </a:solidFill>
                  <a:latin typeface="+mj-lt"/>
                  <a:ea typeface="Helvetica Neue"/>
                  <a:cs typeface="Helvetica" panose="020B0604020202020204" pitchFamily="34" charset="0"/>
                  <a:sym typeface="Helvetica Neue"/>
                </a:rPr>
                <a:t>Wytyczne dotyczące prowadzenia księgowości</a:t>
              </a:r>
            </a:p>
            <a:p>
              <a:pPr marL="184150" marR="0" lvl="0" indent="-171450" algn="l" rtl="0">
                <a:lnSpc>
                  <a:spcPct val="114000"/>
                </a:lnSpc>
                <a:spcAft>
                  <a:spcPts val="0"/>
                </a:spcAft>
                <a:buClr>
                  <a:schemeClr val="bg2"/>
                </a:buClr>
                <a:buSzPct val="150000"/>
                <a:buFont typeface="Wingdings" panose="05000000000000000000" pitchFamily="2" charset="2"/>
                <a:buChar char=""/>
              </a:pPr>
              <a:r>
                <a:rPr lang="pl-pl" sz="1000" b="0" i="0" u="none" strike="noStrike" cap="none" dirty="0">
                  <a:solidFill>
                    <a:schemeClr val="dk1"/>
                  </a:solidFill>
                  <a:latin typeface="+mj-lt"/>
                  <a:ea typeface="Cambria"/>
                  <a:cs typeface="Helvetica" panose="020B0604020202020204" pitchFamily="34" charset="0"/>
                  <a:sym typeface="Helvetica Neue"/>
                </a:rPr>
                <a:t> </a:t>
              </a:r>
              <a:r>
                <a:rPr lang="pl-pl" sz="1000" dirty="0">
                  <a:solidFill>
                    <a:schemeClr val="dk1"/>
                  </a:solidFill>
                  <a:latin typeface="+mj-lt"/>
                  <a:cs typeface="Helvetica" panose="020B0604020202020204" pitchFamily="34" charset="0"/>
                  <a:sym typeface="Helvetica Neue"/>
                </a:rPr>
                <a:t>Szkolenie dotyczące przeciwdziałaniu łapownictwu i korupcji</a:t>
              </a:r>
              <a:endParaRPr sz="1000" dirty="0">
                <a:solidFill>
                  <a:schemeClr val="dk1"/>
                </a:solidFill>
                <a:latin typeface="+mj-lt"/>
                <a:cs typeface="Helvetica" panose="020B0604020202020204" pitchFamily="34" charset="0"/>
                <a:sym typeface="Cambria"/>
              </a:endParaRPr>
            </a:p>
          </p:txBody>
        </p:sp>
      </p:grpSp>
      <p:sp>
        <p:nvSpPr>
          <p:cNvPr id="211" name="Google Shape;211;p36"/>
          <p:cNvSpPr/>
          <p:nvPr/>
        </p:nvSpPr>
        <p:spPr>
          <a:xfrm rot="5400000">
            <a:off x="4150804" y="-1573650"/>
            <a:ext cx="842400" cy="3989700"/>
          </a:xfrm>
          <a:prstGeom prst="homePlate">
            <a:avLst>
              <a:gd name="adj" fmla="val 50000"/>
            </a:avLst>
          </a:prstGeom>
          <a:solidFill>
            <a:srgbClr val="34495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36"/>
          <p:cNvSpPr txBox="1"/>
          <p:nvPr/>
        </p:nvSpPr>
        <p:spPr>
          <a:xfrm>
            <a:off x="2534926" y="-4919"/>
            <a:ext cx="4022628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Szkolenie dotyczące tego, czego można się spodziewać i jakimi prawami dysponujemy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b="1" dirty="0">
                <a:solidFill>
                  <a:srgbClr val="AACFD0"/>
                </a:solidFill>
                <a:latin typeface="Helvetica"/>
                <a:ea typeface="Helvetica"/>
                <a:cs typeface="Helvetica"/>
                <a:sym typeface="Helvetica"/>
              </a:rPr>
              <a:t>podczas </a:t>
            </a:r>
            <a:r>
              <a:rPr lang="pl-pl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audytu</a:t>
            </a:r>
            <a:endParaRPr b="1" dirty="0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46E34FB-C7CA-4433-9C88-A77B7C1A079E}"/>
              </a:ext>
            </a:extLst>
          </p:cNvPr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7950" y="959808"/>
            <a:ext cx="2695680" cy="29522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7"/>
          <p:cNvSpPr/>
          <p:nvPr/>
        </p:nvSpPr>
        <p:spPr>
          <a:xfrm>
            <a:off x="1" y="2433788"/>
            <a:ext cx="7159200" cy="2038800"/>
          </a:xfrm>
          <a:prstGeom prst="homePlate">
            <a:avLst>
              <a:gd name="adj" fmla="val 50000"/>
            </a:avLst>
          </a:prstGeom>
          <a:solidFill>
            <a:srgbClr val="34495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7"/>
          <p:cNvSpPr/>
          <p:nvPr/>
        </p:nvSpPr>
        <p:spPr>
          <a:xfrm rot="10800000" flipH="1">
            <a:off x="5587539" y="2433865"/>
            <a:ext cx="1921200" cy="2038800"/>
          </a:xfrm>
          <a:prstGeom prst="chevron">
            <a:avLst>
              <a:gd name="adj" fmla="val 53827"/>
            </a:avLst>
          </a:prstGeom>
          <a:solidFill>
            <a:srgbClr val="AACFD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7"/>
          <p:cNvSpPr/>
          <p:nvPr/>
        </p:nvSpPr>
        <p:spPr>
          <a:xfrm rot="10800000" flipH="1">
            <a:off x="6739438" y="2433865"/>
            <a:ext cx="1921200" cy="2038800"/>
          </a:xfrm>
          <a:prstGeom prst="chevron">
            <a:avLst>
              <a:gd name="adj" fmla="val 53827"/>
            </a:avLst>
          </a:prstGeom>
          <a:solidFill>
            <a:srgbClr val="5DA0A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7"/>
          <p:cNvSpPr txBox="1"/>
          <p:nvPr/>
        </p:nvSpPr>
        <p:spPr>
          <a:xfrm>
            <a:off x="289355" y="2764185"/>
            <a:ext cx="5197045" cy="956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lvl="0"/>
            <a:r>
              <a:rPr lang="pl-pl" sz="2700" b="1" dirty="0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Czego można </a:t>
            </a:r>
            <a:r>
              <a:rPr lang="pl-pl" sz="2700" b="1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się spodziewać</a:t>
            </a:r>
            <a:br>
              <a:rPr lang="en-US" sz="2700" b="1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</a:br>
            <a:r>
              <a:rPr lang="pl-pl" sz="2700" b="1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i </a:t>
            </a:r>
            <a:r>
              <a:rPr lang="pl-pl" sz="2700" b="1" dirty="0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jakimi prawami dysponujemy podczas audytu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12;p36"/>
          <p:cNvSpPr txBox="1"/>
          <p:nvPr/>
        </p:nvSpPr>
        <p:spPr>
          <a:xfrm>
            <a:off x="2039850" y="343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Wstęp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7" name="Google Shape;175;p26"/>
          <p:cNvSpPr txBox="1">
            <a:spLocks noGrp="1"/>
          </p:cNvSpPr>
          <p:nvPr>
            <p:ph type="body" idx="1"/>
          </p:nvPr>
        </p:nvSpPr>
        <p:spPr>
          <a:xfrm>
            <a:off x="221510" y="1179172"/>
            <a:ext cx="8700979" cy="2954214"/>
          </a:xfrm>
          <a:prstGeom prst="rect">
            <a:avLst/>
          </a:prstGeom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pl-pl" sz="1300" b="1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Dlaczego jesteśmy poddawani audytowi? </a:t>
            </a:r>
            <a:endParaRPr sz="1300" b="1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pl-pl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Producenci korzystają z prawa przeprowadzania audytu w celu zapewnienia ogólnej zgodności ze strony ich zewnętrznych partnerów biznesowych i jako pomoc w identyfikacji i ograniczeniu potencjalnych zagrożeń. W większości przypadków audyty </a:t>
            </a:r>
            <a:br>
              <a:rPr lang="en-US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pl-pl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są prowadzone, aby nawiązać lepsze, bardziej wydaje stosunki robocze między producentem a stronami trzecimi. Zazwyczaj </a:t>
            </a:r>
            <a:br>
              <a:rPr lang="en-US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pl-pl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w umowach między dystrybutorami a producentami znajduje się klauzula „prawa do audytu”, która potwierdza zaangażowanie dystrybutora na rzecz przestrzegania zasad audytu.</a:t>
            </a: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100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300"/>
              </a:spcBef>
              <a:buSzPts val="1100"/>
              <a:buNone/>
            </a:pPr>
            <a:r>
              <a:rPr lang="pl-pl" sz="1300" b="1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Jaki jest cel audytu? </a:t>
            </a:r>
            <a:endParaRPr sz="1300" b="1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pl-pl" sz="1100" spc="-2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Celem audytu przeprowadzanego przez producenta jest ocena i zrozumienie (poprzez badania i analizę dokumentów i transakcji) naszych programów, polityki, procedur zgodności i kontroli wewnętrznej nad działaniami, które mogą być podatne na ryzyko korupcji. Ten proces pomoże zapewnić, że działamy uczciwie oraz prowadzimy naszą działalność zgodnie z pisemnymi umowami i w sposób zgodny. </a:t>
            </a: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100" b="1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pl-pl" sz="1200" b="1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Jak będą wykorzystywane nasze dane i informacje? </a:t>
            </a:r>
          </a:p>
          <a:p>
            <a:pPr marL="341313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pl-pl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Zazwyczaj producent przeprowadza audyty strony trzeciej z użyciem wewnętrznych grup posiadających istotne doświadczenie </a:t>
            </a:r>
            <a:br>
              <a:rPr lang="en-US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pl-pl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w tego typu czynnościach lub zewnętrznych audytorów. Takie wewnętrzne grupy prawdopodobnie wywodzą się z działu audytu wewnętrznego lub zgodności producenta. Takie zespoły audytorów są prawdopodobnie bardzo doświadczone w posługiwaniu się wrażliwymi informacjami i danymi strony trzeciej. Można oczekiwać, że będą zachowywać się bardzo profesjonalnie i udostępniać dane i informacje dotyczące poszczególnych osób tylko wtedy, gdy będą niezbędne. Dane i informacje zgromadzone do celów audytu nie będą udostępniane komercyjnym decydentom do innych celów niż przekazanie wyników audytu.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400" b="1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100" b="1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2338" y="113408"/>
            <a:ext cx="467512" cy="46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942942" y="0"/>
            <a:ext cx="4675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r>
              <a:rPr lang="pl-pl" sz="4400" b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8324" y="19443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pl-pl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32101" y="92276"/>
            <a:ext cx="453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pl-pl" sz="440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9733" y="205696"/>
            <a:ext cx="466741" cy="5539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pl-pl" sz="300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7031" y="24904"/>
            <a:ext cx="39725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>
                <a:rot lat="0" lon="0" rev="0"/>
              </a:lightRig>
            </a:scene3d>
            <a:sp3d>
              <a:bevelT w="12700"/>
            </a:sp3d>
          </a:bodyPr>
          <a:lstStyle/>
          <a:p>
            <a:r>
              <a:rPr lang="pl-pl" sz="4000">
                <a:effectLst>
                  <a:innerShdw blurRad="215900" dist="279400" dir="13500000">
                    <a:schemeClr val="accent5">
                      <a:alpha val="60000"/>
                    </a:schemeClr>
                  </a:inn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0494" y="-181134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/>
            </a:scene3d>
          </a:bodyPr>
          <a:lstStyle/>
          <a:p>
            <a:r>
              <a:rPr lang="pl-pl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068" y="46247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7559" y="-180177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0400000"/>
              </a:camera>
              <a:lightRig rig="threePt" dir="t"/>
            </a:scene3d>
          </a:bodyPr>
          <a:lstStyle/>
          <a:p>
            <a:r>
              <a:rPr lang="pl-pl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655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12;p36"/>
          <p:cNvSpPr txBox="1"/>
          <p:nvPr/>
        </p:nvSpPr>
        <p:spPr>
          <a:xfrm>
            <a:off x="2039850" y="343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Wstęp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7" name="Google Shape;175;p26"/>
          <p:cNvSpPr txBox="1">
            <a:spLocks noGrp="1"/>
          </p:cNvSpPr>
          <p:nvPr>
            <p:ph type="body" idx="1"/>
          </p:nvPr>
        </p:nvSpPr>
        <p:spPr>
          <a:xfrm>
            <a:off x="221510" y="1379891"/>
            <a:ext cx="8700979" cy="2996166"/>
          </a:xfrm>
          <a:prstGeom prst="rect">
            <a:avLst/>
          </a:prstGeom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300"/>
              </a:spcBef>
              <a:buSzPts val="1100"/>
              <a:buNone/>
            </a:pPr>
            <a:r>
              <a:rPr lang="pl-pl" sz="1300" b="1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Jakie są cele audytu? </a:t>
            </a:r>
            <a:endParaRPr sz="1300" b="1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spcBef>
                <a:spcPts val="0"/>
              </a:spcBef>
              <a:buSzPts val="1100"/>
              <a:buNone/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1. Zagwarantować zgodność z przepisami dotyczącymi przeciwdziałaniu łapownictwu i korupcji („ABAC”), co obejmuje skoncentrowanie się na następujących obszarach: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7113" indent="-236538">
              <a:spcBef>
                <a:spcPts val="0"/>
              </a:spcBef>
              <a:buClr>
                <a:schemeClr val="bg2"/>
              </a:buClr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Rodzajach transakcji finansowych i działaniach związanych ze zgodnością.</a:t>
            </a:r>
          </a:p>
          <a:p>
            <a:pPr marL="1028700" indent="-238125">
              <a:spcBef>
                <a:spcPts val="0"/>
              </a:spcBef>
              <a:buClr>
                <a:schemeClr val="bg2"/>
              </a:buClr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Dokładnych i kompletnych dokumentach księgowych.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8700" indent="-238125">
              <a:spcBef>
                <a:spcPts val="0"/>
              </a:spcBef>
              <a:spcAft>
                <a:spcPts val="300"/>
              </a:spcAft>
              <a:buClr>
                <a:schemeClr val="bg2"/>
              </a:buClr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Odpowiedniej kontroli wewnętrznej i zarządzaniu.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spcBef>
                <a:spcPts val="0"/>
              </a:spcBef>
              <a:buNone/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2. Pomoc w identyfikacji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8700" indent="-238125">
              <a:spcBef>
                <a:spcPts val="0"/>
              </a:spcBef>
              <a:buClr>
                <a:srgbClr val="000000"/>
              </a:buClr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Czynników ryzyka.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8700" indent="-238125"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Potencjalnych obszarów do poprawy.</a:t>
            </a:r>
          </a:p>
          <a:p>
            <a:pPr marL="790575" indent="0"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None/>
            </a:pP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300"/>
              </a:spcBef>
              <a:buSzPts val="1100"/>
              <a:buNone/>
            </a:pPr>
            <a:r>
              <a:rPr lang="pl-pl" sz="1300" b="1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Jakie mamy korzyści z audytu? </a:t>
            </a:r>
            <a:endParaRPr sz="1300" b="1" dirty="0">
              <a:solidFill>
                <a:schemeClr val="bg2"/>
              </a:solidFill>
              <a:latin typeface="+mj-lt"/>
              <a:cs typeface="Helvetica" panose="020B0604020202020204" pitchFamily="34" charset="0"/>
              <a:sym typeface="Arial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Audyty pomagają w identyfikacji potencjalnych problemów lub obszarów ryzyka, któremu można zaradzić i/lub usprawnić. </a:t>
            </a:r>
            <a:br>
              <a:rPr lang="en-US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Po zakończeniu audytu otrzymamy zalecenia dotyczące poprawy naszej działalności i programu zgodności, co umożliwi </a:t>
            </a:r>
            <a:br>
              <a:rPr lang="en-US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rozwój naszej działalności i ograniczenie ryzyka. Audyt może także pomóc otworzyć inny kanał komunikacji z naszymi </a:t>
            </a:r>
            <a:br>
              <a:rPr lang="en-US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producentami i </a:t>
            </a:r>
            <a:r>
              <a:rPr lang="pl-pl" sz="1100" strike="sngStrike" dirty="0">
                <a:solidFill>
                  <a:srgbClr val="00B0F0"/>
                </a:solidFill>
                <a:latin typeface="+mj-lt"/>
                <a:cs typeface="Helvetica" panose="020B0604020202020204" pitchFamily="34" charset="0"/>
              </a:rPr>
              <a:t>help</a:t>
            </a:r>
            <a:r>
              <a:rPr lang="pl-pl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 poprawić nasze relacje z tymi kluczowymi partnerami biznesowymi. 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2338" y="113408"/>
            <a:ext cx="467512" cy="46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942942" y="0"/>
            <a:ext cx="4675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r>
              <a:rPr lang="pl-pl" sz="4400" b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8324" y="19443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pl-pl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32101" y="92276"/>
            <a:ext cx="453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pl-pl" sz="440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9733" y="205696"/>
            <a:ext cx="466741" cy="5539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pl-pl" sz="300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7031" y="24904"/>
            <a:ext cx="39725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>
                <a:rot lat="0" lon="0" rev="0"/>
              </a:lightRig>
            </a:scene3d>
            <a:sp3d>
              <a:bevelT w="12700"/>
            </a:sp3d>
          </a:bodyPr>
          <a:lstStyle/>
          <a:p>
            <a:r>
              <a:rPr lang="pl-pl" sz="4000">
                <a:effectLst>
                  <a:innerShdw blurRad="215900" dist="279400" dir="13500000">
                    <a:schemeClr val="accent5">
                      <a:alpha val="60000"/>
                    </a:schemeClr>
                  </a:inn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0494" y="-181134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/>
            </a:scene3d>
          </a:bodyPr>
          <a:lstStyle/>
          <a:p>
            <a:r>
              <a:rPr lang="pl-pl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068" y="46247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7559" y="-180177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0400000"/>
              </a:camera>
              <a:lightRig rig="threePt" dir="t"/>
            </a:scene3d>
          </a:bodyPr>
          <a:lstStyle/>
          <a:p>
            <a:r>
              <a:rPr lang="pl-pl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153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75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Przygotowanie i oczekiwania </a:t>
            </a:r>
            <a:br>
              <a:rPr lang="en-US" sz="175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</a:br>
            <a:r>
              <a:rPr lang="pl-pl" sz="175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związane z audytem</a:t>
            </a:r>
            <a:endParaRPr sz="1750" b="1" dirty="0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5" name="Google Shape;185;p27"/>
          <p:cNvSpPr txBox="1"/>
          <p:nvPr/>
        </p:nvSpPr>
        <p:spPr>
          <a:xfrm>
            <a:off x="73350" y="764587"/>
            <a:ext cx="8997300" cy="4177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pl-pl" sz="1300" b="1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Ogólne przygotowania i oczekiwania związane z audytem mogą obejmować: </a:t>
            </a:r>
            <a:endParaRPr sz="13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30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Wizytę w placówce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buSzPts val="1200"/>
              <a:buFont typeface="Arial" panose="020B0604020202020204" pitchFamily="34" charset="0"/>
              <a:buChar char="•"/>
            </a:pPr>
            <a:r>
              <a:rPr lang="pl-pl" sz="1100" spc="-2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Wizyta w ośrodku w naszych biurach i/lub miejscach prowadzenia działalności jest zazwyczaj elementem audytu. O ile może wydawać się, że goszczenie zespołu w naszych pomieszczeniach zakłóca naszą pracę, jest to często najbardziej wydajny sposób, w jaki producent lub wyznaczony przez niego audytor zewnętrzny może szybko przeprowadzić audyt, przy minimalnym zakłóceniu naszej działalności.</a:t>
            </a:r>
            <a:endParaRPr sz="1100" spc="-2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Zazwyczaj zespół poprosi o: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028700" lvl="2" indent="-228600">
              <a:buSzPts val="1200"/>
              <a:buFont typeface="Helvetica Neue"/>
              <a:buAutoNum type="romanLcPeriod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Prywatne pomieszczenie lub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pokój konferencyjny</a:t>
            </a:r>
            <a: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	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30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Przejrzyste rozmowy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Rozmowy z audytorami powinny być otwarte i szczere. Nie ma złych odpowiedzi.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Pracownicy nie powinni być nerwowi, bojąc się, że nie znają odpowiedzi na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pytania zadawane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 bieżąco. Zawsze będzie możliwość ponownego spotkania.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30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Odpowiedzi na życzenie 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 żądania audytora należy odpowiadać terminowo. Zasadniczo im szybciej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żądania zostaną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zamknięte, tym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szybciej wrócimy</a:t>
            </a:r>
            <a:br>
              <a:rPr lang="en-US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do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normalnej działalności.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Żądania mogą obejmować między innymi: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Informacje podstawowe dotyczące spółki (np. status, akt założenia).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Polityki, procedury i inne dokumenty regulujące funkcjonowanie spółki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Dane finansowe (np. zestawienie obrotów, księgę główną, rejestry wypłat)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Dokumenty potwierdzające transakcje (np. faktury, raporty wydatków, umowy, dokumentację dotyczącą zatwierdzeń)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  <p:sp>
        <p:nvSpPr>
          <p:cNvPr id="7" name="Google Shape;185;p27">
            <a:extLst>
              <a:ext uri="{FF2B5EF4-FFF2-40B4-BE49-F238E27FC236}">
                <a16:creationId xmlns:a16="http://schemas.microsoft.com/office/drawing/2014/main" id="{D24F318E-13F2-4D1D-991D-622C1143B8CB}"/>
              </a:ext>
            </a:extLst>
          </p:cNvPr>
          <p:cNvSpPr txBox="1"/>
          <p:nvPr/>
        </p:nvSpPr>
        <p:spPr>
          <a:xfrm>
            <a:off x="2928061" y="1951821"/>
            <a:ext cx="5582390" cy="46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800100" lvl="2">
              <a:buSzPts val="1200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ii.     dostęp do sieci Wi-Fi              iii.    Dostęp do gniazdek elektrycznych.</a:t>
            </a:r>
          </a:p>
          <a:p>
            <a:pPr marL="800100" lvl="2">
              <a:buSzPts val="1200"/>
            </a:pPr>
            <a:endParaRPr sz="1100" dirty="0">
              <a:solidFill>
                <a:srgbClr val="00B0F0"/>
              </a:solidFill>
              <a:latin typeface="Helvetica" panose="020B0604020202020204" pitchFamily="34" charset="0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4668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Przygotowanie i oczekiwania związane </a:t>
            </a:r>
            <a:br>
              <a:rPr lang="en-US" sz="160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</a:br>
            <a:r>
              <a:rPr lang="pl-pl" sz="160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z audytem (ciąg dalszy)</a:t>
            </a:r>
            <a:endParaRPr sz="1600" b="1" dirty="0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6" name="Google Shape;195;p28"/>
          <p:cNvSpPr txBox="1"/>
          <p:nvPr/>
        </p:nvSpPr>
        <p:spPr>
          <a:xfrm>
            <a:off x="73350" y="1232100"/>
            <a:ext cx="8997300" cy="374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pl-PL" sz="1500" b="1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Ogólne przygotowania i oczekiwania związane z audytem mogą obejmować (ciąg dalszy):</a:t>
            </a: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Pełną dokumentację</a:t>
            </a:r>
          </a:p>
          <a:p>
            <a:pPr marL="685800" lvl="1" indent="-223838">
              <a:lnSpc>
                <a:spcPct val="115000"/>
              </a:lnSpc>
              <a:buClr>
                <a:schemeClr val="bg2"/>
              </a:buClr>
              <a:buSzPts val="11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udostępnić pełną dokumentację. W przypadku pytań dotyczących potrzebnych dokumentów należy </a:t>
            </a:r>
            <a:b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zadać je jak najwcześniej w trakcie audytu. Udostępnienie pełnej dokumentacji na samym początku może </a:t>
            </a:r>
            <a:b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wyeliminować konieczność składania kolejnych wniosków o udostępnienie dokumentów.</a:t>
            </a: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ułożyć dokumenty zgodnie z żądanym wykazem identyfikatorów (np. numerów transakcji), </a:t>
            </a:r>
            <a:b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aby umożliwić audytorom szybką identyfikację dokumentów i zwracanie ich w postaci zorganizowanej.</a:t>
            </a: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Dostęp decydentów do kolejnych żądań i dodatkowych pytań</a:t>
            </a:r>
          </a:p>
          <a:p>
            <a:pPr marL="685800" lvl="1" indent="-223838">
              <a:lnSpc>
                <a:spcPct val="115000"/>
              </a:lnSpc>
              <a:buClr>
                <a:schemeClr val="bg2"/>
              </a:buClr>
              <a:buSzPts val="11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Mogą wystąpić kolejne żądania o dostęp do informacji, w związku z czym istotne jest, aby audytorzy mieli dostęp do wszystkich pracowników i uzyskiwali terminowo odpowiedzi na swoje pytania. Czasami zespół audytorów musi porozmawiać bezpośrednio </a:t>
            </a:r>
            <a:b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 pracownikami mającymi bezpośrednią wiedzę na temat konkretnej transakcji.</a:t>
            </a: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 razie potrzeby ogólny przegląd systemów rachunkowych</a:t>
            </a:r>
          </a:p>
          <a:p>
            <a:pPr marL="685800" lvl="1" indent="-223838">
              <a:lnSpc>
                <a:spcPct val="115000"/>
              </a:lnSpc>
              <a:buClr>
                <a:schemeClr val="bg2"/>
              </a:buClr>
              <a:buSzPts val="11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 niektórych przypadkach audytorzy mogą zażądać ogólnego przeglądu naszych systemów rachunkowych </a:t>
            </a:r>
            <a:b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 celu zrozumienia lub zaznajomienia się z naszymi procesami. </a:t>
            </a:r>
          </a:p>
        </p:txBody>
      </p:sp>
    </p:spTree>
    <p:extLst>
      <p:ext uri="{BB962C8B-B14F-4D97-AF65-F5344CB8AC3E}">
        <p14:creationId xmlns:p14="http://schemas.microsoft.com/office/powerpoint/2010/main" val="329088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Przygotowanie i oczekiwania związane </a:t>
            </a:r>
            <a:br>
              <a:rPr lang="en-US" sz="160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</a:br>
            <a:r>
              <a:rPr lang="pl-pl" sz="1600" b="1" dirty="0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z audytem (ciąg dalszy)</a:t>
            </a:r>
            <a:endParaRPr sz="1600" b="1" dirty="0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5" name="Google Shape;205;p29"/>
          <p:cNvSpPr txBox="1"/>
          <p:nvPr/>
        </p:nvSpPr>
        <p:spPr>
          <a:xfrm>
            <a:off x="73350" y="819587"/>
            <a:ext cx="8997300" cy="374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pl-pl" sz="1500" b="1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Co można zrobić już dziś, aby przygotować się na każdy audyt: </a:t>
            </a:r>
            <a:endParaRPr sz="15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0000"/>
              </a:lnSpc>
              <a:spcBef>
                <a:spcPts val="75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Polityki i procedury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Upewnić się, że aktualne, wdrożone wersje naszych polityk i procedur są łatwo dostępne.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Upewnić się, że nasze polityki i procedury są ostateczne, opatrzone datą i mają określoną wersję.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Upewnić się, że wszystkie ostateczne polityki i procedury zostały zapisane w postaci pliku PDF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, w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związku z czym wersje robocze polityk nie zostaną przypadkowo udostępnione audytorom</a:t>
            </a:r>
            <a:endParaRPr sz="9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0000"/>
              </a:lnSpc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Księgowość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W razie potrzeby należy posegregować wszystkie transakcje biznesowe dla poszczególnych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producentów w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naszych systemach rachunkowości. Należy jednak pamiętać, że nasze działania ogólne i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administracyjne dotyczące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wielu producentów lub nasza ogólna działalność mogą być przedmiotem audytu.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0000"/>
              </a:lnSpc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Kontrole wewnętrzne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udokumentować nasze procedury finansowe i rachunkowości w protokoły lub przepływy pracy, aby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umożliwić wydajną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ocenę procesów. To umożliwi także łatwiejsze przekazywanie obowiązków innym pracownikom.</a:t>
            </a:r>
          </a:p>
          <a:p>
            <a:pPr marL="200025">
              <a:lnSpc>
                <a:spcPct val="110000"/>
              </a:lnSpc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Umowy z producentami i polityki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zapoznać się z umowami z naszymi producentami, aby lepiej zrozumieć nasze 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zobowiązania dotyczące zgodności</a:t>
            </a:r>
            <a:br>
              <a:rPr lang="en-US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wypadek audytu.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0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ponownie zapoznać się z politykami naszych producentów, takimi jak kodeksy postępowania stron trzecich</a:t>
            </a:r>
            <a:r>
              <a:rPr lang="pl-pl" sz="110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, aby </a:t>
            </a: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zagwarantować, że rozumiemy wszystkie wymagania i je przestrzegamy.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822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16094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b="1" dirty="0">
                <a:solidFill>
                  <a:srgbClr val="AACFD0"/>
                </a:solidFill>
                <a:latin typeface="Helvetica"/>
                <a:ea typeface="Helvetica"/>
                <a:cs typeface="Helvetica"/>
                <a:sym typeface="Helvetica"/>
              </a:rPr>
              <a:t>Przygotowanie i oczekiwania związane </a:t>
            </a:r>
            <a:br>
              <a:rPr lang="en-US" sz="1600" b="1" dirty="0">
                <a:solidFill>
                  <a:srgbClr val="AACFD0"/>
                </a:solidFill>
                <a:latin typeface="Helvetica"/>
                <a:ea typeface="Helvetica"/>
                <a:cs typeface="Helvetica"/>
                <a:sym typeface="Helvetica"/>
              </a:rPr>
            </a:br>
            <a:r>
              <a:rPr lang="pl-pl" sz="1600" b="1" dirty="0">
                <a:solidFill>
                  <a:srgbClr val="AACFD0"/>
                </a:solidFill>
                <a:latin typeface="Helvetica"/>
                <a:ea typeface="Helvetica"/>
                <a:cs typeface="Helvetica"/>
                <a:sym typeface="Helvetica"/>
              </a:rPr>
              <a:t>z audytem (ciąg dalszy)</a:t>
            </a:r>
            <a:endParaRPr sz="1600" b="1" dirty="0">
              <a:solidFill>
                <a:srgbClr val="AACFD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Google Shape;205;p29"/>
          <p:cNvSpPr txBox="1"/>
          <p:nvPr/>
        </p:nvSpPr>
        <p:spPr>
          <a:xfrm>
            <a:off x="73350" y="819587"/>
            <a:ext cx="8997300" cy="374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pl-pl" sz="1500" b="1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Jeśli audyt jest prowadzony zdalnie: </a:t>
            </a:r>
            <a:endParaRPr sz="15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postępować tak, jak gdyby zespół audytorów był na miejscu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Chociaż zespół audytorów nie znajduje się na miejscu, będzie przeprowadzał podobne procedury w takim samym celu.</a:t>
            </a: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W przypadku potraktowania audytu zdalnego tak, jak gdyby zespół audytorów był na miejscu, cały audyt powinien być bezproblemowym i korzystnym doświadczeniem.</a:t>
            </a:r>
            <a:endParaRPr sz="9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5000"/>
              </a:lnSpc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Należy w dalszym ciągu odpowiadać na żądania terminowo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Należy odpowiadać na żądania audytorów terminowo, tak jak gdyby byli na miejscu, w biurze.</a:t>
            </a: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spc="-2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Dzięki temu zespół audytorów będzie mógł ukończyć procedury terminowo i wydajnie, a my wrócimy do naszej normalnej działalności.</a:t>
            </a:r>
            <a:endParaRPr sz="1100" spc="-2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5000"/>
              </a:lnSpc>
              <a:buSzPts val="1600"/>
            </a:pPr>
            <a:r>
              <a:rPr lang="pl-pl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W miarę możliwości należy posługiwać się wideokonferencją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Zespół audytorów będzie chciał przeprowadzić rozmowy z określonymi decydentami — w miarę możliwości z użyciem technologii wideokonferencji, aby móc porozmawiać twarzą w twarz, co będzie miało znacznie większe znaczenie niż rozmowa przez telefon.</a:t>
            </a:r>
          </a:p>
        </p:txBody>
      </p:sp>
    </p:spTree>
    <p:extLst>
      <p:ext uri="{BB962C8B-B14F-4D97-AF65-F5344CB8AC3E}">
        <p14:creationId xmlns:p14="http://schemas.microsoft.com/office/powerpoint/2010/main" val="298016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34495E"/>
      </a:accent1>
      <a:accent2>
        <a:srgbClr val="629DD1"/>
      </a:accent2>
      <a:accent3>
        <a:srgbClr val="297FD5"/>
      </a:accent3>
      <a:accent4>
        <a:srgbClr val="7F8FA9"/>
      </a:accent4>
      <a:accent5>
        <a:srgbClr val="AACFCF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F52D6D20CFF4CA5ABDBED31BFD254" ma:contentTypeVersion="17" ma:contentTypeDescription="Create a new document." ma:contentTypeScope="" ma:versionID="99e691c373b6b9d0dc54c0094d8e75ae">
  <xsd:schema xmlns:xsd="http://www.w3.org/2001/XMLSchema" xmlns:xs="http://www.w3.org/2001/XMLSchema" xmlns:p="http://schemas.microsoft.com/office/2006/metadata/properties" xmlns:ns2="5e7b30f1-a767-4b9f-a7d4-eaf82a361f61" xmlns:ns3="fc0b8251-a77c-46b4-9192-b351e4d87798" xmlns:ns4="8dd90c53-968d-4fca-bd9c-f86cdc164d9c" targetNamespace="http://schemas.microsoft.com/office/2006/metadata/properties" ma:root="true" ma:fieldsID="ab29f9f21e98f2c97b276ca12e0e7b7b" ns2:_="" ns3:_="" ns4:_="">
    <xsd:import namespace="5e7b30f1-a767-4b9f-a7d4-eaf82a361f61"/>
    <xsd:import namespace="fc0b8251-a77c-46b4-9192-b351e4d87798"/>
    <xsd:import namespace="8dd90c53-968d-4fca-bd9c-f86cdc164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b30f1-a767-4b9f-a7d4-eaf82a361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8217b30-7f8d-4707-a088-0ae4d07993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b8251-a77c-46b4-9192-b351e4d8779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fdd3c91-de2d-438b-abe4-c3c199341948}" ma:internalName="TaxCatchAll" ma:showField="CatchAllData" ma:web="8dd90c53-968d-4fca-bd9c-f86cdc164d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90c53-968d-4fca-bd9c-f86cdc164d9c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c0b8251-a77c-46b4-9192-b351e4d87798" xsi:nil="true"/>
    <lcf76f155ced4ddcb4097134ff3c332f xmlns="5e7b30f1-a767-4b9f-a7d4-eaf82a361f6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36C500-AB1A-4195-9133-D364C0770A67}"/>
</file>

<file path=customXml/itemProps2.xml><?xml version="1.0" encoding="utf-8"?>
<ds:datastoreItem xmlns:ds="http://schemas.openxmlformats.org/officeDocument/2006/customXml" ds:itemID="{2FFDEBAE-F1C8-4F58-931B-97667EF01E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7C9718-29B1-4F47-BF94-B92B05D49214}">
  <ds:schemaRefs>
    <ds:schemaRef ds:uri="b79241f8-c8fe-441b-bad5-56514653fd5b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17a1e4b-72df-449d-84f0-0965c63028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3465</TotalTime>
  <Words>1371</Words>
  <Application>Microsoft Office PowerPoint</Application>
  <PresentationFormat>On-screen Show (16:9)</PresentationFormat>
  <Paragraphs>105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Helvetica Neue</vt:lpstr>
      <vt:lpstr>Helvetica</vt:lpstr>
      <vt:lpstr>Wingdings</vt:lpstr>
      <vt:lpstr>Arial</vt:lpstr>
      <vt:lpstr>Calibri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Arellano</dc:creator>
  <cp:lastModifiedBy>Rawal, Sabil</cp:lastModifiedBy>
  <cp:revision>53</cp:revision>
  <dcterms:modified xsi:type="dcterms:W3CDTF">2022-11-15T22:38:03Z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0x01010009EF52D6D20CFF4CA5ABDBED31BFD254</vt:lpwstr>
  </property>
</Properties>
</file>