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9" r:id="rId7"/>
    <p:sldId id="270" r:id="rId8"/>
    <p:sldId id="271" r:id="rId9"/>
    <p:sldId id="258" r:id="rId10"/>
    <p:sldId id="276" r:id="rId11"/>
    <p:sldId id="259" r:id="rId12"/>
    <p:sldId id="272" r:id="rId13"/>
    <p:sldId id="261" r:id="rId14"/>
    <p:sldId id="277" r:id="rId15"/>
    <p:sldId id="262" r:id="rId16"/>
    <p:sldId id="263" r:id="rId17"/>
    <p:sldId id="278" r:id="rId18"/>
    <p:sldId id="279" r:id="rId19"/>
    <p:sldId id="273" r:id="rId20"/>
    <p:sldId id="274" r:id="rId21"/>
    <p:sldId id="265" r:id="rId22"/>
    <p:sldId id="280" r:id="rId23"/>
    <p:sldId id="281" r:id="rId24"/>
    <p:sldId id="266" r:id="rId25"/>
    <p:sldId id="282" r:id="rId26"/>
    <p:sldId id="268" r:id="rId27"/>
    <p:sldId id="275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" panose="00000400000000000000" pitchFamily="2" charset="0"/>
      <p:regular r:id="rId36"/>
      <p:bold r:id="rId37"/>
      <p:italic r:id="rId38"/>
      <p:boldItalic r:id="rId39"/>
    </p:embeddedFont>
    <p:embeddedFont>
      <p:font typeface="Helvetica Neue" panose="02000503000000020004" pitchFamily="2" charset="2"/>
      <p:regular r:id="rId40"/>
      <p:bold r:id="rId41"/>
      <p:italic r:id="rId42"/>
      <p:boldItalic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Coles (US - ADVS)" initials="" lastIdx="1" clrIdx="0"/>
  <p:cmAuthor id="1" name="Laura Skrief (US - ADVS)" initials="" lastIdx="5" clrIdx="1"/>
  <p:cmAuthor id="2" name="Ashley Akiyoshi (US - ADVS)" initials="" lastIdx="7" clrIdx="2"/>
  <p:cmAuthor id="3" name="Kevin Turner (US - ADVS)" initials="" lastIdx="2" clrIdx="3"/>
  <p:cmAuthor id="4" name="Yoho Amy" initials="YA" lastIdx="16" clrIdx="4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D9BF0-7B5D-4652-B355-A2AA93F02872}" v="2" dt="2020-05-19T17:59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nne, Kirsten" userId="3e128319-d25e-4675-96d1-f5bf34cc863a" providerId="ADAL" clId="{F14D9BF0-7B5D-4652-B355-A2AA93F02872}"/>
    <pc:docChg chg="modSld">
      <pc:chgData name="Wynne, Kirsten" userId="3e128319-d25e-4675-96d1-f5bf34cc863a" providerId="ADAL" clId="{F14D9BF0-7B5D-4652-B355-A2AA93F02872}" dt="2020-05-19T17:59:58.300" v="4" actId="1076"/>
      <pc:docMkLst>
        <pc:docMk/>
      </pc:docMkLst>
      <pc:sldChg chg="modSp">
        <pc:chgData name="Wynne, Kirsten" userId="3e128319-d25e-4675-96d1-f5bf34cc863a" providerId="ADAL" clId="{F14D9BF0-7B5D-4652-B355-A2AA93F02872}" dt="2020-05-19T17:59:58.300" v="4" actId="1076"/>
        <pc:sldMkLst>
          <pc:docMk/>
          <pc:sldMk cId="0" sldId="258"/>
        </pc:sldMkLst>
        <pc:spChg chg="mod">
          <ac:chgData name="Wynne, Kirsten" userId="3e128319-d25e-4675-96d1-f5bf34cc863a" providerId="ADAL" clId="{F14D9BF0-7B5D-4652-B355-A2AA93F02872}" dt="2020-05-19T17:59:01.276" v="1" actId="255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Wynne, Kirsten" userId="3e128319-d25e-4675-96d1-f5bf34cc863a" providerId="ADAL" clId="{F14D9BF0-7B5D-4652-B355-A2AA93F02872}" dt="2020-05-19T17:59:58.300" v="4" actId="1076"/>
          <ac:spMkLst>
            <pc:docMk/>
            <pc:sldMk cId="0" sldId="258"/>
            <ac:spMk id="112" creationId="{00000000-0000-0000-0000-000000000000}"/>
          </ac:spMkLst>
        </pc:spChg>
      </pc:sldChg>
    </pc:docChg>
  </pc:docChgLst>
  <pc:docChgLst>
    <pc:chgData name="Yoho Amy" userId="S::amy.yoho@stryker.com::a5b1ca73-34ca-4d5b-b93c-c456551a27a2" providerId="AD" clId="Web-{0FA12967-0EF2-4294-8F07-EF4FDB74BB51}"/>
    <pc:docChg chg="modSld">
      <pc:chgData name="Yoho Amy" userId="S::amy.yoho@stryker.com::a5b1ca73-34ca-4d5b-b93c-c456551a27a2" providerId="AD" clId="Web-{0FA12967-0EF2-4294-8F07-EF4FDB74BB51}" dt="2020-05-11T19:59:11.070" v="2" actId="1076"/>
      <pc:docMkLst>
        <pc:docMk/>
      </pc:docMkLst>
      <pc:sldChg chg="modSp">
        <pc:chgData name="Yoho Amy" userId="S::amy.yoho@stryker.com::a5b1ca73-34ca-4d5b-b93c-c456551a27a2" providerId="AD" clId="Web-{0FA12967-0EF2-4294-8F07-EF4FDB74BB51}" dt="2020-05-11T19:59:11.070" v="2" actId="1076"/>
        <pc:sldMkLst>
          <pc:docMk/>
          <pc:sldMk cId="1707877460" sldId="272"/>
        </pc:sldMkLst>
        <pc:spChg chg="mod">
          <ac:chgData name="Yoho Amy" userId="S::amy.yoho@stryker.com::a5b1ca73-34ca-4d5b-b93c-c456551a27a2" providerId="AD" clId="Web-{0FA12967-0EF2-4294-8F07-EF4FDB74BB51}" dt="2020-05-11T19:59:11.070" v="2" actId="1076"/>
          <ac:spMkLst>
            <pc:docMk/>
            <pc:sldMk cId="1707877460" sldId="272"/>
            <ac:spMk id="139" creationId="{00000000-0000-0000-0000-000000000000}"/>
          </ac:spMkLst>
        </pc:spChg>
      </pc:sldChg>
      <pc:sldChg chg="modSp">
        <pc:chgData name="Yoho Amy" userId="S::amy.yoho@stryker.com::a5b1ca73-34ca-4d5b-b93c-c456551a27a2" providerId="AD" clId="Web-{0FA12967-0EF2-4294-8F07-EF4FDB74BB51}" dt="2020-05-11T19:57:49.942" v="0" actId="1076"/>
        <pc:sldMkLst>
          <pc:docMk/>
          <pc:sldMk cId="1589882122" sldId="280"/>
        </pc:sldMkLst>
        <pc:spChg chg="mod">
          <ac:chgData name="Yoho Amy" userId="S::amy.yoho@stryker.com::a5b1ca73-34ca-4d5b-b93c-c456551a27a2" providerId="AD" clId="Web-{0FA12967-0EF2-4294-8F07-EF4FDB74BB51}" dt="2020-05-11T19:57:49.942" v="0" actId="1076"/>
          <ac:spMkLst>
            <pc:docMk/>
            <pc:sldMk cId="1589882122" sldId="280"/>
            <ac:spMk id="14" creationId="{26021B93-4DA6-4628-822A-9C3108516AF5}"/>
          </ac:spMkLst>
        </pc:spChg>
      </pc:sldChg>
    </pc:docChg>
  </pc:docChgLst>
  <pc:docChgLst>
    <pc:chgData name="Horrocks, Chris" userId="14412bd66e142db8" providerId="OrgId" clId="{C967EF3A-6194-490B-97EA-2098BE3FC326}"/>
    <pc:docChg chg="undo custSel modSld">
      <pc:chgData name="Horrocks, Chris" userId="14412bd66e142db8" providerId="OrgId" clId="{C967EF3A-6194-490B-97EA-2098BE3FC326}" dt="2019-09-23T19:40:05.721" v="110" actId="478"/>
      <pc:docMkLst>
        <pc:docMk/>
      </pc:docMkLst>
      <pc:sldChg chg="modSp">
        <pc:chgData name="Horrocks, Chris" userId="14412bd66e142db8" providerId="OrgId" clId="{C967EF3A-6194-490B-97EA-2098BE3FC326}" dt="2019-09-23T19:32:30.850" v="49" actId="465"/>
        <pc:sldMkLst>
          <pc:docMk/>
          <pc:sldMk cId="0" sldId="256"/>
        </pc:sldMkLst>
        <pc:spChg chg="mod">
          <ac:chgData name="Horrocks, Chris" userId="14412bd66e142db8" providerId="OrgId" clId="{C967EF3A-6194-490B-97EA-2098BE3FC326}" dt="2019-09-23T19:32:22.303" v="48" actId="1410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2:05.221" v="1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1:50.451" v="9" actId="12"/>
          <ac:spMkLst>
            <pc:docMk/>
            <pc:sldMk cId="0" sldId="256"/>
            <ac:spMk id="92" creationId="{00000000-0000-0000-0000-000000000000}"/>
          </ac:spMkLst>
        </pc:s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2" creationId="{751C6240-0AD8-4E24-84C4-B4CA7F3FAA97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3" creationId="{236D9B4C-0B97-478E-95F0-EC984C55E8A5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4" creationId="{A491C214-DE34-4406-87AF-85129545EF40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5" creationId="{BF86FAB6-BAAA-4714-8918-B99E8D758845}"/>
          </ac:grpSpMkLst>
        </pc:grpChg>
      </pc:sldChg>
      <pc:sldChg chg="modSp">
        <pc:chgData name="Horrocks, Chris" userId="14412bd66e142db8" providerId="OrgId" clId="{C967EF3A-6194-490B-97EA-2098BE3FC326}" dt="2019-09-23T19:34:03.411" v="58" actId="20577"/>
        <pc:sldMkLst>
          <pc:docMk/>
          <pc:sldMk cId="0" sldId="259"/>
        </pc:sldMkLst>
        <pc:spChg chg="mod">
          <ac:chgData name="Horrocks, Chris" userId="14412bd66e142db8" providerId="OrgId" clId="{C967EF3A-6194-490B-97EA-2098BE3FC326}" dt="2019-09-23T19:33:45.927" v="56" actId="20577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4:03.411" v="58" actId="20577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3:50.908" v="57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5:58.076" v="68" actId="108"/>
        <pc:sldMkLst>
          <pc:docMk/>
          <pc:sldMk cId="0" sldId="261"/>
        </pc:sldMkLst>
        <pc:spChg chg="mod">
          <ac:chgData name="Horrocks, Chris" userId="14412bd66e142db8" providerId="OrgId" clId="{C967EF3A-6194-490B-97EA-2098BE3FC326}" dt="2019-09-23T19:35:58.076" v="68" actId="108"/>
          <ac:spMkLst>
            <pc:docMk/>
            <pc:sldMk cId="0" sldId="261"/>
            <ac:spMk id="149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46.687" v="84" actId="20577"/>
        <pc:sldMkLst>
          <pc:docMk/>
          <pc:sldMk cId="0" sldId="262"/>
        </pc:sldMkLst>
        <pc:spChg chg="mod">
          <ac:chgData name="Horrocks, Chris" userId="14412bd66e142db8" providerId="OrgId" clId="{C967EF3A-6194-490B-97EA-2098BE3FC326}" dt="2019-09-23T19:36:46.687" v="84" actId="20577"/>
          <ac:spMkLst>
            <pc:docMk/>
            <pc:sldMk cId="0" sldId="262"/>
            <ac:spMk id="156" creationId="{00000000-0000-0000-0000-000000000000}"/>
          </ac:spMkLst>
        </pc:spChg>
        <pc:graphicFrameChg chg="mod">
          <ac:chgData name="Horrocks, Chris" userId="14412bd66e142db8" providerId="OrgId" clId="{C967EF3A-6194-490B-97EA-2098BE3FC326}" dt="2019-09-23T19:36:44.932" v="82" actId="167"/>
          <ac:graphicFrameMkLst>
            <pc:docMk/>
            <pc:sldMk cId="0" sldId="262"/>
            <ac:graphicFrameMk id="2" creationId="{1EC2A38E-0212-47CF-843D-FB60806C36EB}"/>
          </ac:graphicFrameMkLst>
        </pc:graphicFrameChg>
      </pc:sldChg>
      <pc:sldChg chg="modSp">
        <pc:chgData name="Horrocks, Chris" userId="14412bd66e142db8" providerId="OrgId" clId="{C967EF3A-6194-490B-97EA-2098BE3FC326}" dt="2019-09-23T19:37:10.187" v="85" actId="20577"/>
        <pc:sldMkLst>
          <pc:docMk/>
          <pc:sldMk cId="0" sldId="263"/>
        </pc:sldMkLst>
        <pc:spChg chg="mod">
          <ac:chgData name="Horrocks, Chris" userId="14412bd66e142db8" providerId="OrgId" clId="{C967EF3A-6194-490B-97EA-2098BE3FC326}" dt="2019-09-23T19:37:10.187" v="85" actId="20577"/>
          <ac:spMkLst>
            <pc:docMk/>
            <pc:sldMk cId="0" sldId="263"/>
            <ac:spMk id="16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9:06.558" v="107" actId="20577"/>
        <pc:sldMkLst>
          <pc:docMk/>
          <pc:sldMk cId="0" sldId="265"/>
        </pc:sldMkLst>
        <pc:spChg chg="mod">
          <ac:chgData name="Horrocks, Chris" userId="14412bd66e142db8" providerId="OrgId" clId="{C967EF3A-6194-490B-97EA-2098BE3FC326}" dt="2019-09-23T19:39:06.558" v="107" actId="20577"/>
          <ac:spMkLst>
            <pc:docMk/>
            <pc:sldMk cId="0" sldId="265"/>
            <ac:spMk id="197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3:12.025" v="55" actId="20577"/>
        <pc:sldMkLst>
          <pc:docMk/>
          <pc:sldMk cId="1883898040" sldId="271"/>
        </pc:sldMkLst>
        <pc:spChg chg="mod">
          <ac:chgData name="Horrocks, Chris" userId="14412bd66e142db8" providerId="OrgId" clId="{C967EF3A-6194-490B-97EA-2098BE3FC326}" dt="2019-09-23T19:33:12.025" v="55" actId="20577"/>
          <ac:spMkLst>
            <pc:docMk/>
            <pc:sldMk cId="1883898040" sldId="271"/>
            <ac:spMk id="10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15.749" v="92" actId="20577"/>
        <pc:sldMkLst>
          <pc:docMk/>
          <pc:sldMk cId="694712870" sldId="273"/>
        </pc:sldMkLst>
        <pc:spChg chg="mod">
          <ac:chgData name="Horrocks, Chris" userId="14412bd66e142db8" providerId="OrgId" clId="{C967EF3A-6194-490B-97EA-2098BE3FC326}" dt="2019-09-23T19:38:15.749" v="92" actId="20577"/>
          <ac:spMkLst>
            <pc:docMk/>
            <pc:sldMk cId="694712870" sldId="273"/>
            <ac:spMk id="18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49.783" v="106" actId="20577"/>
        <pc:sldMkLst>
          <pc:docMk/>
          <pc:sldMk cId="595122961" sldId="274"/>
        </pc:sldMkLst>
        <pc:spChg chg="mod">
          <ac:chgData name="Horrocks, Chris" userId="14412bd66e142db8" providerId="OrgId" clId="{C967EF3A-6194-490B-97EA-2098BE3FC326}" dt="2019-09-23T19:38:49.783" v="106" actId="20577"/>
          <ac:spMkLst>
            <pc:docMk/>
            <pc:sldMk cId="595122961" sldId="274"/>
            <ac:spMk id="186" creationId="{00000000-0000-0000-0000-000000000000}"/>
          </ac:spMkLst>
        </pc:spChg>
      </pc:sldChg>
      <pc:sldChg chg="delSp modSp">
        <pc:chgData name="Horrocks, Chris" userId="14412bd66e142db8" providerId="OrgId" clId="{C967EF3A-6194-490B-97EA-2098BE3FC326}" dt="2019-09-23T19:40:05.721" v="110" actId="478"/>
        <pc:sldMkLst>
          <pc:docMk/>
          <pc:sldMk cId="2243665496" sldId="275"/>
        </pc:sldMkLst>
        <pc:spChg chg="del mod">
          <ac:chgData name="Horrocks, Chris" userId="14412bd66e142db8" providerId="OrgId" clId="{C967EF3A-6194-490B-97EA-2098BE3FC326}" dt="2019-09-23T19:40:05.721" v="110" actId="478"/>
          <ac:spMkLst>
            <pc:docMk/>
            <pc:sldMk cId="2243665496" sldId="275"/>
            <ac:spMk id="240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9:58.187" v="108" actId="20577"/>
          <ac:spMkLst>
            <pc:docMk/>
            <pc:sldMk cId="2243665496" sldId="275"/>
            <ac:spMk id="24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1:29.464" v="7" actId="13926"/>
        <pc:sldMkLst>
          <pc:docMk/>
          <pc:sldMk cId="1270114586" sldId="276"/>
        </pc:sldMkLst>
        <pc:spChg chg="mod">
          <ac:chgData name="Horrocks, Chris" userId="14412bd66e142db8" providerId="OrgId" clId="{C967EF3A-6194-490B-97EA-2098BE3FC326}" dt="2019-09-23T19:31:29.464" v="7" actId="13926"/>
          <ac:spMkLst>
            <pc:docMk/>
            <pc:sldMk cId="1270114586" sldId="276"/>
            <ac:spMk id="11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37.379" v="81" actId="20577"/>
        <pc:sldMkLst>
          <pc:docMk/>
          <pc:sldMk cId="3069506870" sldId="277"/>
        </pc:sldMkLst>
        <pc:spChg chg="mod">
          <ac:chgData name="Horrocks, Chris" userId="14412bd66e142db8" providerId="OrgId" clId="{C967EF3A-6194-490B-97EA-2098BE3FC326}" dt="2019-09-23T19:36:37.379" v="81" actId="20577"/>
          <ac:spMkLst>
            <pc:docMk/>
            <pc:sldMk cId="3069506870" sldId="277"/>
            <ac:spMk id="14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33E6E-C44F-4601-ABD1-25A682022D9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8636A473-C22A-4405-A19C-B5B44FA5438C}">
      <dgm:prSet phldrT="[Text]" custT="1"/>
      <dgm:spPr/>
      <dgm:t>
        <a:bodyPr/>
        <a:lstStyle/>
        <a:p>
          <a:r>
            <a:rPr lang="pl-pl" sz="1800">
              <a:latin typeface="Arial Black" panose="020B0A04020102020204" pitchFamily="34" charset="0"/>
            </a:rPr>
            <a:t>Przetargi publiczne</a:t>
          </a:r>
        </a:p>
      </dgm:t>
    </dgm:pt>
    <dgm:pt modelId="{206ABA5B-CA00-4CC4-872B-E4646319056E}" type="parTrans" cxnId="{B67D6507-A63C-4FD4-9BC0-24D48EE215F9}">
      <dgm:prSet/>
      <dgm:spPr/>
      <dgm:t>
        <a:bodyPr/>
        <a:lstStyle/>
        <a:p>
          <a:endParaRPr/>
        </a:p>
      </dgm:t>
    </dgm:pt>
    <dgm:pt modelId="{96775BC2-9665-444C-B9D1-D802B22903EB}" type="sibTrans" cxnId="{B67D6507-A63C-4FD4-9BC0-24D48EE215F9}">
      <dgm:prSet/>
      <dgm:spPr/>
      <dgm:t>
        <a:bodyPr/>
        <a:lstStyle/>
        <a:p>
          <a:endParaRPr/>
        </a:p>
      </dgm:t>
    </dgm:pt>
    <dgm:pt modelId="{C5616292-E0B0-4FAD-A13D-B36FD5971768}">
      <dgm:prSet phldrT="[Text]" custT="1"/>
      <dgm:spPr/>
      <dgm:t>
        <a:bodyPr/>
        <a:lstStyle/>
        <a:p>
          <a:r>
            <a:rPr lang="pl-pl" sz="1800">
              <a:latin typeface="Arial Black" panose="020B0A04020102020204" pitchFamily="34" charset="0"/>
            </a:rPr>
            <a:t>Subdystry</a:t>
          </a:r>
          <a:r>
            <a:rPr lang="en-US" sz="1800">
              <a:latin typeface="Arial Black" panose="020B0A04020102020204" pitchFamily="34" charset="0"/>
            </a:rPr>
            <a:t>-</a:t>
          </a:r>
          <a:r>
            <a:rPr lang="pl-pl" sz="1800">
              <a:latin typeface="Arial Black" panose="020B0A04020102020204" pitchFamily="34" charset="0"/>
            </a:rPr>
            <a:t>butorzy/</a:t>
          </a:r>
          <a:br>
            <a:rPr lang="en-US" sz="1800">
              <a:latin typeface="Arial Black" panose="020B0A04020102020204" pitchFamily="34" charset="0"/>
            </a:rPr>
          </a:br>
          <a:r>
            <a:rPr lang="pl-pl" sz="1800">
              <a:latin typeface="Arial Black" panose="020B0A04020102020204" pitchFamily="34" charset="0"/>
            </a:rPr>
            <a:t>przedsta</a:t>
          </a:r>
          <a:r>
            <a:rPr lang="en-US" sz="1800">
              <a:latin typeface="Arial Black" panose="020B0A04020102020204" pitchFamily="34" charset="0"/>
            </a:rPr>
            <a:t>-</a:t>
          </a:r>
          <a:r>
            <a:rPr lang="pl-pl" sz="1800">
              <a:latin typeface="Arial Black" panose="020B0A04020102020204" pitchFamily="34" charset="0"/>
            </a:rPr>
            <a:t>wiciele</a:t>
          </a:r>
        </a:p>
      </dgm:t>
    </dgm:pt>
    <dgm:pt modelId="{94FF4AB5-BB04-467F-87BE-866D7BAA22C0}" type="parTrans" cxnId="{93EC5F9A-626E-4FAA-AF4D-DB8D1ABAE101}">
      <dgm:prSet/>
      <dgm:spPr/>
      <dgm:t>
        <a:bodyPr/>
        <a:lstStyle/>
        <a:p>
          <a:endParaRPr/>
        </a:p>
      </dgm:t>
    </dgm:pt>
    <dgm:pt modelId="{CE1B34F7-8A6F-49F8-8DFE-A85E84518A3F}" type="sibTrans" cxnId="{93EC5F9A-626E-4FAA-AF4D-DB8D1ABAE101}">
      <dgm:prSet/>
      <dgm:spPr/>
      <dgm:t>
        <a:bodyPr/>
        <a:lstStyle/>
        <a:p>
          <a:endParaRPr/>
        </a:p>
      </dgm:t>
    </dgm:pt>
    <dgm:pt modelId="{06E2675B-6D08-472A-830B-4D653D144A1F}">
      <dgm:prSet phldrT="[Text]" custT="1"/>
      <dgm:spPr/>
      <dgm:t>
        <a:bodyPr/>
        <a:lstStyle/>
        <a:p>
          <a:r>
            <a:rPr lang="pl-pl" sz="1800">
              <a:latin typeface="Arial Black" panose="020B0A04020102020204" pitchFamily="34" charset="0"/>
            </a:rPr>
            <a:t>Kontakty </a:t>
          </a:r>
          <a:br>
            <a:rPr lang="en-US" sz="1800">
              <a:latin typeface="Arial Black" panose="020B0A04020102020204" pitchFamily="34" charset="0"/>
            </a:rPr>
          </a:br>
          <a:r>
            <a:rPr lang="pl-pl" sz="1800">
              <a:latin typeface="Arial Black" panose="020B0A04020102020204" pitchFamily="34" charset="0"/>
            </a:rPr>
            <a:t>z HCP</a:t>
          </a:r>
        </a:p>
      </dgm:t>
    </dgm:pt>
    <dgm:pt modelId="{5783F8C1-35BA-49AA-9571-FBFF04E962FE}" type="parTrans" cxnId="{221BAEC2-7DA9-4625-A59C-AE121B952BC1}">
      <dgm:prSet/>
      <dgm:spPr/>
      <dgm:t>
        <a:bodyPr/>
        <a:lstStyle/>
        <a:p>
          <a:endParaRPr/>
        </a:p>
      </dgm:t>
    </dgm:pt>
    <dgm:pt modelId="{24B4794C-5660-4C27-8724-AA1F0A8138BE}" type="sibTrans" cxnId="{221BAEC2-7DA9-4625-A59C-AE121B952BC1}">
      <dgm:prSet/>
      <dgm:spPr/>
      <dgm:t>
        <a:bodyPr/>
        <a:lstStyle/>
        <a:p>
          <a:endParaRPr/>
        </a:p>
      </dgm:t>
    </dgm:pt>
    <dgm:pt modelId="{5CECA2C0-4E7E-4AD7-8187-C6886143C4D1}" type="pres">
      <dgm:prSet presAssocID="{93B33E6E-C44F-4601-ABD1-25A682022D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E526B4-0E15-41A4-8AC0-BE0E875D71B7}" type="pres">
      <dgm:prSet presAssocID="{06E2675B-6D08-472A-830B-4D653D144A1F}" presName="Accent3" presStyleCnt="0"/>
      <dgm:spPr/>
    </dgm:pt>
    <dgm:pt modelId="{02520A86-B76A-447B-A3BF-32AAA53783AC}" type="pres">
      <dgm:prSet presAssocID="{06E2675B-6D08-472A-830B-4D653D144A1F}" presName="Accent" presStyleLbl="node1" presStyleIdx="0" presStyleCnt="3"/>
      <dgm:spPr/>
    </dgm:pt>
    <dgm:pt modelId="{7DAAEF8B-3B41-4405-A654-52816C69F43E}" type="pres">
      <dgm:prSet presAssocID="{06E2675B-6D08-472A-830B-4D653D144A1F}" presName="ParentBackground3" presStyleCnt="0"/>
      <dgm:spPr/>
    </dgm:pt>
    <dgm:pt modelId="{874CEA07-20D7-4888-917F-BFDDA69DEDBE}" type="pres">
      <dgm:prSet presAssocID="{06E2675B-6D08-472A-830B-4D653D144A1F}" presName="ParentBackground" presStyleLbl="fgAcc1" presStyleIdx="0" presStyleCnt="3"/>
      <dgm:spPr/>
    </dgm:pt>
    <dgm:pt modelId="{A34512F3-AF71-45BA-836D-945EBA8DF179}" type="pres">
      <dgm:prSet presAssocID="{06E2675B-6D08-472A-830B-4D653D144A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088E6D-09B8-4ED9-9693-C012604E1E2D}" type="pres">
      <dgm:prSet presAssocID="{C5616292-E0B0-4FAD-A13D-B36FD5971768}" presName="Accent2" presStyleCnt="0"/>
      <dgm:spPr/>
    </dgm:pt>
    <dgm:pt modelId="{9209793B-3E16-4330-B0B8-2FF51FB4844F}" type="pres">
      <dgm:prSet presAssocID="{C5616292-E0B0-4FAD-A13D-B36FD5971768}" presName="Accent" presStyleLbl="node1" presStyleIdx="1" presStyleCnt="3"/>
      <dgm:spPr/>
    </dgm:pt>
    <dgm:pt modelId="{7A7EA293-F097-4193-80BA-072B48389319}" type="pres">
      <dgm:prSet presAssocID="{C5616292-E0B0-4FAD-A13D-B36FD5971768}" presName="ParentBackground2" presStyleCnt="0"/>
      <dgm:spPr/>
    </dgm:pt>
    <dgm:pt modelId="{4B3E9473-8C57-4025-9CC7-3F83C5550731}" type="pres">
      <dgm:prSet presAssocID="{C5616292-E0B0-4FAD-A13D-B36FD5971768}" presName="ParentBackground" presStyleLbl="fgAcc1" presStyleIdx="1" presStyleCnt="3"/>
      <dgm:spPr/>
    </dgm:pt>
    <dgm:pt modelId="{1A4D6465-A8DA-4561-A393-DE70D750AD01}" type="pres">
      <dgm:prSet presAssocID="{C5616292-E0B0-4FAD-A13D-B36FD597176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BA4CCE4-9348-434C-8666-3223122405CE}" type="pres">
      <dgm:prSet presAssocID="{8636A473-C22A-4405-A19C-B5B44FA5438C}" presName="Accent1" presStyleCnt="0"/>
      <dgm:spPr/>
    </dgm:pt>
    <dgm:pt modelId="{C1925AB5-21F4-4C40-86F6-05B409BFF3F7}" type="pres">
      <dgm:prSet presAssocID="{8636A473-C22A-4405-A19C-B5B44FA5438C}" presName="Accent" presStyleLbl="node1" presStyleIdx="2" presStyleCnt="3"/>
      <dgm:spPr/>
    </dgm:pt>
    <dgm:pt modelId="{365451A6-92E6-4D15-AAE9-4E3C0E3BD26E}" type="pres">
      <dgm:prSet presAssocID="{8636A473-C22A-4405-A19C-B5B44FA5438C}" presName="ParentBackground1" presStyleCnt="0"/>
      <dgm:spPr/>
    </dgm:pt>
    <dgm:pt modelId="{BE68A53C-8665-4C78-98F1-1E8037EADE0B}" type="pres">
      <dgm:prSet presAssocID="{8636A473-C22A-4405-A19C-B5B44FA5438C}" presName="ParentBackground" presStyleLbl="fgAcc1" presStyleIdx="2" presStyleCnt="3"/>
      <dgm:spPr/>
    </dgm:pt>
    <dgm:pt modelId="{5429717C-281F-45B0-AF4B-B1AA9DE53FFE}" type="pres">
      <dgm:prSet presAssocID="{8636A473-C22A-4405-A19C-B5B44FA543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67D6507-A63C-4FD4-9BC0-24D48EE215F9}" srcId="{93B33E6E-C44F-4601-ABD1-25A682022D94}" destId="{8636A473-C22A-4405-A19C-B5B44FA5438C}" srcOrd="0" destOrd="0" parTransId="{206ABA5B-CA00-4CC4-872B-E4646319056E}" sibTransId="{96775BC2-9665-444C-B9D1-D802B22903EB}"/>
    <dgm:cxn modelId="{77182823-1A59-48B6-9276-57B292F31706}" type="presOf" srcId="{8636A473-C22A-4405-A19C-B5B44FA5438C}" destId="{5429717C-281F-45B0-AF4B-B1AA9DE53FFE}" srcOrd="1" destOrd="0" presId="urn:microsoft.com/office/officeart/2011/layout/CircleProcess"/>
    <dgm:cxn modelId="{F52C453A-B245-4D42-B29D-5C6CE1EA2347}" type="presOf" srcId="{C5616292-E0B0-4FAD-A13D-B36FD5971768}" destId="{4B3E9473-8C57-4025-9CC7-3F83C5550731}" srcOrd="0" destOrd="0" presId="urn:microsoft.com/office/officeart/2011/layout/CircleProcess"/>
    <dgm:cxn modelId="{DEA4E182-05CB-497C-B065-2C4F6F3A84F7}" type="presOf" srcId="{93B33E6E-C44F-4601-ABD1-25A682022D94}" destId="{5CECA2C0-4E7E-4AD7-8187-C6886143C4D1}" srcOrd="0" destOrd="0" presId="urn:microsoft.com/office/officeart/2011/layout/CircleProcess"/>
    <dgm:cxn modelId="{CABCB28C-6189-41DB-8194-B20BF70F6E43}" type="presOf" srcId="{8636A473-C22A-4405-A19C-B5B44FA5438C}" destId="{BE68A53C-8665-4C78-98F1-1E8037EADE0B}" srcOrd="0" destOrd="0" presId="urn:microsoft.com/office/officeart/2011/layout/CircleProcess"/>
    <dgm:cxn modelId="{59CB1597-6DB8-4A10-AB73-F8BE4BE224ED}" type="presOf" srcId="{C5616292-E0B0-4FAD-A13D-B36FD5971768}" destId="{1A4D6465-A8DA-4561-A393-DE70D750AD01}" srcOrd="1" destOrd="0" presId="urn:microsoft.com/office/officeart/2011/layout/CircleProcess"/>
    <dgm:cxn modelId="{93EC5F9A-626E-4FAA-AF4D-DB8D1ABAE101}" srcId="{93B33E6E-C44F-4601-ABD1-25A682022D94}" destId="{C5616292-E0B0-4FAD-A13D-B36FD5971768}" srcOrd="1" destOrd="0" parTransId="{94FF4AB5-BB04-467F-87BE-866D7BAA22C0}" sibTransId="{CE1B34F7-8A6F-49F8-8DFE-A85E84518A3F}"/>
    <dgm:cxn modelId="{5B0FFEA4-A78A-49E1-A763-508D5171FF1D}" type="presOf" srcId="{06E2675B-6D08-472A-830B-4D653D144A1F}" destId="{874CEA07-20D7-4888-917F-BFDDA69DEDBE}" srcOrd="0" destOrd="0" presId="urn:microsoft.com/office/officeart/2011/layout/CircleProcess"/>
    <dgm:cxn modelId="{B2B2D2B9-C6A0-4C7E-B550-06985C5AA1EF}" type="presOf" srcId="{06E2675B-6D08-472A-830B-4D653D144A1F}" destId="{A34512F3-AF71-45BA-836D-945EBA8DF179}" srcOrd="1" destOrd="0" presId="urn:microsoft.com/office/officeart/2011/layout/CircleProcess"/>
    <dgm:cxn modelId="{221BAEC2-7DA9-4625-A59C-AE121B952BC1}" srcId="{93B33E6E-C44F-4601-ABD1-25A682022D94}" destId="{06E2675B-6D08-472A-830B-4D653D144A1F}" srcOrd="2" destOrd="0" parTransId="{5783F8C1-35BA-49AA-9571-FBFF04E962FE}" sibTransId="{24B4794C-5660-4C27-8724-AA1F0A8138BE}"/>
    <dgm:cxn modelId="{807C6955-25E3-4B16-BB18-0DE40C3484DA}" type="presParOf" srcId="{5CECA2C0-4E7E-4AD7-8187-C6886143C4D1}" destId="{91E526B4-0E15-41A4-8AC0-BE0E875D71B7}" srcOrd="0" destOrd="0" presId="urn:microsoft.com/office/officeart/2011/layout/CircleProcess"/>
    <dgm:cxn modelId="{2D5FF816-AFA0-4695-AAFF-F6A5B9D7D101}" type="presParOf" srcId="{91E526B4-0E15-41A4-8AC0-BE0E875D71B7}" destId="{02520A86-B76A-447B-A3BF-32AAA53783AC}" srcOrd="0" destOrd="0" presId="urn:microsoft.com/office/officeart/2011/layout/CircleProcess"/>
    <dgm:cxn modelId="{0EBC3DD6-C556-4955-A6C6-E1714125C7B8}" type="presParOf" srcId="{5CECA2C0-4E7E-4AD7-8187-C6886143C4D1}" destId="{7DAAEF8B-3B41-4405-A654-52816C69F43E}" srcOrd="1" destOrd="0" presId="urn:microsoft.com/office/officeart/2011/layout/CircleProcess"/>
    <dgm:cxn modelId="{BAAB2334-36DB-42B6-BED7-06B2A0CE7434}" type="presParOf" srcId="{7DAAEF8B-3B41-4405-A654-52816C69F43E}" destId="{874CEA07-20D7-4888-917F-BFDDA69DEDBE}" srcOrd="0" destOrd="0" presId="urn:microsoft.com/office/officeart/2011/layout/CircleProcess"/>
    <dgm:cxn modelId="{CF20CC99-4AED-40D7-9052-206000FD1536}" type="presParOf" srcId="{5CECA2C0-4E7E-4AD7-8187-C6886143C4D1}" destId="{A34512F3-AF71-45BA-836D-945EBA8DF179}" srcOrd="2" destOrd="0" presId="urn:microsoft.com/office/officeart/2011/layout/CircleProcess"/>
    <dgm:cxn modelId="{2796830A-28E3-4021-B47E-32CE049D66E8}" type="presParOf" srcId="{5CECA2C0-4E7E-4AD7-8187-C6886143C4D1}" destId="{4D088E6D-09B8-4ED9-9693-C012604E1E2D}" srcOrd="3" destOrd="0" presId="urn:microsoft.com/office/officeart/2011/layout/CircleProcess"/>
    <dgm:cxn modelId="{1E1183A8-8C6E-4EAA-8481-116A7A68382B}" type="presParOf" srcId="{4D088E6D-09B8-4ED9-9693-C012604E1E2D}" destId="{9209793B-3E16-4330-B0B8-2FF51FB4844F}" srcOrd="0" destOrd="0" presId="urn:microsoft.com/office/officeart/2011/layout/CircleProcess"/>
    <dgm:cxn modelId="{00D6B70A-8ADF-4BDB-A3F7-E707C41FB4AA}" type="presParOf" srcId="{5CECA2C0-4E7E-4AD7-8187-C6886143C4D1}" destId="{7A7EA293-F097-4193-80BA-072B48389319}" srcOrd="4" destOrd="0" presId="urn:microsoft.com/office/officeart/2011/layout/CircleProcess"/>
    <dgm:cxn modelId="{10700228-31E9-4AC2-B770-6BBBEF6DC1C7}" type="presParOf" srcId="{7A7EA293-F097-4193-80BA-072B48389319}" destId="{4B3E9473-8C57-4025-9CC7-3F83C5550731}" srcOrd="0" destOrd="0" presId="urn:microsoft.com/office/officeart/2011/layout/CircleProcess"/>
    <dgm:cxn modelId="{7104B860-E239-4A07-B6F9-77084E66B52D}" type="presParOf" srcId="{5CECA2C0-4E7E-4AD7-8187-C6886143C4D1}" destId="{1A4D6465-A8DA-4561-A393-DE70D750AD01}" srcOrd="5" destOrd="0" presId="urn:microsoft.com/office/officeart/2011/layout/CircleProcess"/>
    <dgm:cxn modelId="{954CF673-EDD9-4D5D-A78D-D35F98E3E99A}" type="presParOf" srcId="{5CECA2C0-4E7E-4AD7-8187-C6886143C4D1}" destId="{DBA4CCE4-9348-434C-8666-3223122405CE}" srcOrd="6" destOrd="0" presId="urn:microsoft.com/office/officeart/2011/layout/CircleProcess"/>
    <dgm:cxn modelId="{A94C7855-72F9-4F06-9F20-FBBFF498945F}" type="presParOf" srcId="{DBA4CCE4-9348-434C-8666-3223122405CE}" destId="{C1925AB5-21F4-4C40-86F6-05B409BFF3F7}" srcOrd="0" destOrd="0" presId="urn:microsoft.com/office/officeart/2011/layout/CircleProcess"/>
    <dgm:cxn modelId="{78E81CBE-C9F2-407B-88E8-4EF027194C25}" type="presParOf" srcId="{5CECA2C0-4E7E-4AD7-8187-C6886143C4D1}" destId="{365451A6-92E6-4D15-AAE9-4E3C0E3BD26E}" srcOrd="7" destOrd="0" presId="urn:microsoft.com/office/officeart/2011/layout/CircleProcess"/>
    <dgm:cxn modelId="{28429F46-69A1-4317-97E9-08CB4D429FDE}" type="presParOf" srcId="{365451A6-92E6-4D15-AAE9-4E3C0E3BD26E}" destId="{BE68A53C-8665-4C78-98F1-1E8037EADE0B}" srcOrd="0" destOrd="0" presId="urn:microsoft.com/office/officeart/2011/layout/CircleProcess"/>
    <dgm:cxn modelId="{4B1219C4-4BAC-451B-808D-E99A020ED157}" type="presParOf" srcId="{5CECA2C0-4E7E-4AD7-8187-C6886143C4D1}" destId="{5429717C-281F-45B0-AF4B-B1AA9DE53FF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0A86-B76A-447B-A3BF-32AAA53783AC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EA07-20D7-4888-917F-BFDDA69DEDBE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Arial Black" panose="020B0A04020102020204" pitchFamily="34" charset="0"/>
            </a:rPr>
            <a:t>Kontakty </a:t>
          </a:r>
          <a:br>
            <a:rPr lang="en-US" sz="1800" kern="1200">
              <a:latin typeface="Arial Black" panose="020B0A04020102020204" pitchFamily="34" charset="0"/>
            </a:rPr>
          </a:br>
          <a:r>
            <a:rPr lang="pl-pl" sz="1800" kern="1200">
              <a:latin typeface="Arial Black" panose="020B0A04020102020204" pitchFamily="34" charset="0"/>
            </a:rPr>
            <a:t>z HCP</a:t>
          </a:r>
        </a:p>
      </dsp:txBody>
      <dsp:txXfrm>
        <a:off x="6034153" y="1891534"/>
        <a:ext cx="1635870" cy="1636029"/>
      </dsp:txXfrm>
    </dsp:sp>
    <dsp:sp modelId="{9209793B-3E16-4330-B0B8-2FF51FB4844F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9473-8C57-4025-9CC7-3F83C5550731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Arial Black" panose="020B0A04020102020204" pitchFamily="34" charset="0"/>
            </a:rPr>
            <a:t>Subdystry</a:t>
          </a:r>
          <a:r>
            <a:rPr lang="en-US" sz="1800" kern="1200">
              <a:latin typeface="Arial Black" panose="020B0A04020102020204" pitchFamily="34" charset="0"/>
            </a:rPr>
            <a:t>-</a:t>
          </a:r>
          <a:r>
            <a:rPr lang="pl-pl" sz="1800" kern="1200">
              <a:latin typeface="Arial Black" panose="020B0A04020102020204" pitchFamily="34" charset="0"/>
            </a:rPr>
            <a:t>butorzy/</a:t>
          </a:r>
          <a:br>
            <a:rPr lang="en-US" sz="1800" kern="1200">
              <a:latin typeface="Arial Black" panose="020B0A04020102020204" pitchFamily="34" charset="0"/>
            </a:rPr>
          </a:br>
          <a:r>
            <a:rPr lang="pl-pl" sz="1800" kern="1200">
              <a:latin typeface="Arial Black" panose="020B0A04020102020204" pitchFamily="34" charset="0"/>
            </a:rPr>
            <a:t>przedsta</a:t>
          </a:r>
          <a:r>
            <a:rPr lang="en-US" sz="1800" kern="1200">
              <a:latin typeface="Arial Black" panose="020B0A04020102020204" pitchFamily="34" charset="0"/>
            </a:rPr>
            <a:t>-</a:t>
          </a:r>
          <a:r>
            <a:rPr lang="pl-pl" sz="1800" kern="1200">
              <a:latin typeface="Arial Black" panose="020B0A04020102020204" pitchFamily="34" charset="0"/>
            </a:rPr>
            <a:t>wiciele</a:t>
          </a:r>
        </a:p>
      </dsp:txBody>
      <dsp:txXfrm>
        <a:off x="3498075" y="1891534"/>
        <a:ext cx="1635870" cy="1636029"/>
      </dsp:txXfrm>
    </dsp:sp>
    <dsp:sp modelId="{C1925AB5-21F4-4C40-86F6-05B409BFF3F7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A53C-8665-4C78-98F1-1E8037EADE0B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Arial Black" panose="020B0A04020102020204" pitchFamily="34" charset="0"/>
            </a:rPr>
            <a:t>Przetargi publiczne</a:t>
          </a: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4EE8-EC60-4F26-A890-BC09C89AB1B5}" type="datetimeFigureOut">
              <a:rPr lang="en-US"/>
              <a:t>11/16/2022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A527-29D0-40C4-999F-7CD622AEEF4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35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23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68fe3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68fe3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c68fe32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54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97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02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22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6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336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58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4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20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973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5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52300d74_0_1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5c52300d74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52300d74_0_1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5c52300d74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83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7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1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96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88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48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85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47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09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0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59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-1" y="6567575"/>
            <a:ext cx="5089585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Szkolenie dotyczące przeciwdziałaniu łapownictwu i korupcji</a:t>
            </a:r>
            <a:endParaRPr sz="1400" b="0" i="0" u="none" strike="noStrike" cap="none">
              <a:solidFill>
                <a:srgbClr val="34495E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endParaRPr>
          </a:p>
        </p:txBody>
      </p:sp>
      <p:sp>
        <p:nvSpPr>
          <p:cNvPr id="2" name="Google Shape;192;p20">
            <a:extLst>
              <a:ext uri="{FF2B5EF4-FFF2-40B4-BE49-F238E27FC236}">
                <a16:creationId xmlns:a16="http://schemas.microsoft.com/office/drawing/2014/main" id="{834751AC-04BE-A14A-FCA5-659EAA3C089C}"/>
              </a:ext>
            </a:extLst>
          </p:cNvPr>
          <p:cNvSpPr/>
          <p:nvPr userDrawn="1"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15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F69D7E-EE75-4699-B1DE-5EB79B91426A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Google Shape;78;p1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3340304" y="70355"/>
            <a:ext cx="5319702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pl-pl" sz="2000" b="1">
                <a:solidFill>
                  <a:srgbClr val="AACFD0"/>
                </a:solidFill>
                <a:latin typeface="+mn-lt"/>
                <a:ea typeface="Helvetica Neue"/>
                <a:cs typeface="Helvetica" panose="020B0604020202020204" pitchFamily="34" charset="0"/>
                <a:sym typeface="Helvetica Neue"/>
              </a:rPr>
              <a:t>Szkolenie dotyczące</a:t>
            </a:r>
            <a:r>
              <a:rPr lang="en-US" sz="2000" b="1">
                <a:solidFill>
                  <a:srgbClr val="AACFD0"/>
                </a:solidFill>
                <a:latin typeface="+mn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pl-pl" sz="2000" b="1">
                <a:solidFill>
                  <a:srgbClr val="AACFD0"/>
                </a:solidFill>
                <a:latin typeface="+mn-lt"/>
                <a:ea typeface="Helvetica Neue"/>
                <a:cs typeface="Helvetica" panose="020B0604020202020204" pitchFamily="34" charset="0"/>
                <a:sym typeface="Helvetica Neue"/>
              </a:rPr>
              <a:t>zapobieganiu łapownictwu i korupcji</a:t>
            </a:r>
            <a:endParaRPr sz="2000" b="1" i="0" u="none" strike="noStrike" cap="none">
              <a:solidFill>
                <a:srgbClr val="AACFD0"/>
              </a:solidFill>
              <a:latin typeface="+mn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cs typeface="Helvetica" panose="020B0604020202020204" pitchFamily="34" charset="0"/>
                <a:sym typeface="Helvetica Neue"/>
              </a:rPr>
              <a:t>1</a:t>
            </a:fld>
            <a:endParaRPr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C6240-0AD8-4E24-84C4-B4CA7F3FAA97}"/>
              </a:ext>
            </a:extLst>
          </p:cNvPr>
          <p:cNvGrpSpPr/>
          <p:nvPr/>
        </p:nvGrpSpPr>
        <p:grpSpPr>
          <a:xfrm>
            <a:off x="599440" y="953606"/>
            <a:ext cx="8011160" cy="1227975"/>
            <a:chOff x="599440" y="953606"/>
            <a:chExt cx="8011160" cy="1227975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27D51943-E8B2-4A3A-9C06-A108FAED8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Google Shape;82;p11"/>
            <p:cNvSpPr txBox="1"/>
            <p:nvPr/>
          </p:nvSpPr>
          <p:spPr>
            <a:xfrm>
              <a:off x="1336674" y="1058381"/>
              <a:ext cx="7273926" cy="11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 b="1" i="0" u="none" strike="noStrike" cap="none">
                  <a:solidFill>
                    <a:srgbClr val="34495E"/>
                  </a:solidFill>
                  <a:latin typeface="+mn-lt"/>
                  <a:ea typeface="Helvetica Neue"/>
                  <a:cs typeface="Helvetica" panose="020B0604020202020204" pitchFamily="34" charset="0"/>
                  <a:sym typeface="Helvetica Neue"/>
                </a:rPr>
                <a:t>Opis</a:t>
              </a:r>
              <a:endParaRPr sz="1400" b="0" i="0" u="none" strike="noStrike" cap="none">
                <a:solidFill>
                  <a:schemeClr val="dk1"/>
                </a:solidFill>
                <a:latin typeface="+mn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lvl="0">
                <a:spcBef>
                  <a:spcPts val="800"/>
                </a:spcBef>
              </a:pPr>
              <a:r>
                <a:rPr lang="pl-pl" sz="1200">
                  <a:solidFill>
                    <a:schemeClr val="dk1"/>
                  </a:solidFill>
                  <a:latin typeface="+mn-lt"/>
                  <a:ea typeface="Helvetica Neue"/>
                  <a:cs typeface="Helvetica" panose="020B0604020202020204" pitchFamily="34" charset="0"/>
                  <a:sym typeface="Helvetica Neue"/>
                </a:rPr>
                <a:t>Dystrybutorzy/przedstawiciele są zobowiązani przestrzegać przepisów i regulacji dotyczących zapobieganiu łapownictwu i korupcji („ABAC”). W efekcie dystrybutorzy/przedstawiciele powinni zapewnić szkolenie, aby zagwarantować, że wszyscy pracownicy i subdystrybutorzy/przedstawiciele będą dobrze rozumieli wymagania biznesowe dla zachowania zgodności z przepisami i regulacjami ABAC.</a:t>
              </a:r>
              <a:endParaRPr lang="en-US" sz="1100" b="0" i="0" u="none" strike="noStrike" cap="none">
                <a:solidFill>
                  <a:schemeClr val="dk1"/>
                </a:solidFill>
                <a:latin typeface="+mn-lt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1C214-DE34-4406-87AF-85129545EF40}"/>
              </a:ext>
            </a:extLst>
          </p:cNvPr>
          <p:cNvGrpSpPr/>
          <p:nvPr/>
        </p:nvGrpSpPr>
        <p:grpSpPr>
          <a:xfrm>
            <a:off x="599440" y="3802179"/>
            <a:ext cx="7574741" cy="1844015"/>
            <a:chOff x="599440" y="3891525"/>
            <a:chExt cx="7574741" cy="1844015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E9ECA1CA-5D55-4752-AB53-747D79153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525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Google Shape;86;p11"/>
            <p:cNvSpPr txBox="1"/>
            <p:nvPr/>
          </p:nvSpPr>
          <p:spPr>
            <a:xfrm>
              <a:off x="1336674" y="3977249"/>
              <a:ext cx="6837507" cy="1758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 b="1" i="0" u="none" strike="noStrike" cap="none">
                  <a:solidFill>
                    <a:srgbClr val="34495E"/>
                  </a:solidFill>
                  <a:latin typeface="Arial "/>
                  <a:ea typeface="Helvetica"/>
                  <a:cs typeface="Helvetica" panose="020B0604020202020204" pitchFamily="34" charset="0"/>
                  <a:sym typeface="Helvetica"/>
                </a:rPr>
                <a:t>Instrukcje</a:t>
              </a:r>
              <a:endParaRPr sz="1400" i="0" u="none" strike="noStrike" cap="none">
                <a:solidFill>
                  <a:schemeClr val="dk1"/>
                </a:solidFill>
                <a:latin typeface="Arial 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indent="-342900">
                <a:lnSpc>
                  <a:spcPct val="115000"/>
                </a:lnSpc>
                <a:spcBef>
                  <a:spcPts val="800"/>
                </a:spcBef>
                <a:buSzPts val="1100"/>
                <a:buFont typeface="Helvetica"/>
                <a:buAutoNum type="arabicPeriod"/>
              </a:pPr>
              <a:r>
                <a:rPr lang="pl-pl" sz="1200">
                  <a:latin typeface="Arial "/>
                  <a:cs typeface="Helvetica" panose="020B0604020202020204" pitchFamily="34" charset="0"/>
                </a:rPr>
                <a:t>Należy dostosować wyróżnione punkty Szkolenia ABAC.</a:t>
              </a:r>
              <a:endParaRPr sz="1200">
                <a:latin typeface="Arial 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pl-pl" sz="1200" i="0" u="none" strike="noStrike" cap="none">
                  <a:solidFill>
                    <a:srgbClr val="000000"/>
                  </a:solidFill>
                  <a:latin typeface="Arial "/>
                  <a:ea typeface="Helvetica"/>
                  <a:cs typeface="Helvetica" panose="020B0604020202020204" pitchFamily="34" charset="0"/>
                  <a:sym typeface="Helvetica"/>
                </a:rPr>
                <a:t>Należy zapewnić okresowe szkolenie pracownikom, w tym nowo zatrudnionym </a:t>
              </a:r>
              <a:br>
                <a:rPr lang="en-US" sz="1200" i="0" u="none" strike="noStrike" cap="none">
                  <a:solidFill>
                    <a:srgbClr val="000000"/>
                  </a:solidFill>
                  <a:latin typeface="Arial "/>
                  <a:ea typeface="Helvetica"/>
                  <a:cs typeface="Helvetica" panose="020B0604020202020204" pitchFamily="34" charset="0"/>
                  <a:sym typeface="Helvetica"/>
                </a:rPr>
              </a:br>
              <a:r>
                <a:rPr lang="pl-pl" sz="1200" i="0" u="none" strike="noStrike" cap="none">
                  <a:solidFill>
                    <a:srgbClr val="000000"/>
                  </a:solidFill>
                  <a:latin typeface="Arial "/>
                  <a:ea typeface="Helvetica"/>
                  <a:cs typeface="Helvetica" panose="020B0604020202020204" pitchFamily="34" charset="0"/>
                  <a:sym typeface="Helvetica"/>
                </a:rPr>
                <a:t>pracownikom</a:t>
              </a:r>
              <a:r>
                <a:rPr lang="pl-pl" sz="1200">
                  <a:latin typeface="Arial "/>
                  <a:ea typeface="Helvetica"/>
                  <a:cs typeface="Helvetica" panose="020B0604020202020204" pitchFamily="34" charset="0"/>
                  <a:sym typeface="Helvetica"/>
                </a:rPr>
                <a:t> w procesie ich zatrudniania</a:t>
              </a:r>
              <a:r>
                <a:rPr lang="pl-pl" sz="1200" i="0" u="none" strike="noStrike" cap="none">
                  <a:solidFill>
                    <a:srgbClr val="000000"/>
                  </a:solidFill>
                  <a:latin typeface="Arial "/>
                  <a:ea typeface="Helvetica"/>
                  <a:cs typeface="Helvetica" panose="020B0604020202020204" pitchFamily="34" charset="0"/>
                  <a:sym typeface="Helvetica"/>
                </a:rPr>
                <a:t>.</a:t>
              </a:r>
              <a:endParaRPr sz="1200">
                <a:latin typeface="Arial 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pl-pl" sz="1200" i="0" u="none" strike="noStrike" cap="none" spc="-20">
                  <a:solidFill>
                    <a:srgbClr val="000000"/>
                  </a:solidFill>
                  <a:latin typeface="Arial "/>
                  <a:ea typeface="Helvetica"/>
                  <a:cs typeface="Helvetica" panose="020B0604020202020204" pitchFamily="34" charset="0"/>
                  <a:sym typeface="Helvetica"/>
                </a:rPr>
                <a:t>Do rejestrowania udziału w każdej sesji szkoleniowej należy posługiwać się listami obecności.</a:t>
              </a:r>
              <a:endParaRPr sz="1200" spc="-20">
                <a:latin typeface="Arial 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pl-pl" sz="1200" i="0" u="none" strike="noStrike" cap="none">
                  <a:solidFill>
                    <a:srgbClr val="000000"/>
                  </a:solidFill>
                  <a:latin typeface="Arial "/>
                  <a:ea typeface="Helvetica"/>
                  <a:cs typeface="Helvetica" panose="020B0604020202020204" pitchFamily="34" charset="0"/>
                  <a:sym typeface="Helvetica"/>
                </a:rPr>
                <a:t>Należy upewnić się, że pracownicy mają dostępne niezbędne materiały szkoleniowe.</a:t>
              </a:r>
              <a:endParaRPr sz="1200" i="0" u="none" strike="noStrike" cap="none">
                <a:solidFill>
                  <a:srgbClr val="2E74B5"/>
                </a:solidFill>
                <a:latin typeface="Arial "/>
                <a:ea typeface="Helvetica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D9B4C-0B97-478E-95F0-EC984C55E8A5}"/>
              </a:ext>
            </a:extLst>
          </p:cNvPr>
          <p:cNvGrpSpPr/>
          <p:nvPr/>
        </p:nvGrpSpPr>
        <p:grpSpPr>
          <a:xfrm>
            <a:off x="623359" y="2270856"/>
            <a:ext cx="7400016" cy="1442048"/>
            <a:chOff x="623359" y="2395638"/>
            <a:chExt cx="7400016" cy="14420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C51E15-7379-4FF1-B245-AB7AA054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95638"/>
              <a:ext cx="656705" cy="620379"/>
            </a:xfrm>
            <a:prstGeom prst="rect">
              <a:avLst/>
            </a:prstGeom>
          </p:spPr>
        </p:pic>
        <p:sp>
          <p:nvSpPr>
            <p:cNvPr id="89" name="Google Shape;89;p11"/>
            <p:cNvSpPr txBox="1"/>
            <p:nvPr/>
          </p:nvSpPr>
          <p:spPr>
            <a:xfrm>
              <a:off x="1336675" y="2470317"/>
              <a:ext cx="6686700" cy="136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 b="1" i="0" u="none" strike="noStrike" cap="none">
                  <a:solidFill>
                    <a:srgbClr val="34495E"/>
                  </a:solidFill>
                  <a:latin typeface="Arial "/>
                  <a:ea typeface="Helvetica Neue"/>
                  <a:cs typeface="Helvetica" panose="020B0604020202020204" pitchFamily="34" charset="0"/>
                  <a:sym typeface="Helvetica Neue"/>
                </a:rPr>
                <a:t>Możliwe korzyści</a:t>
              </a:r>
              <a:endParaRPr sz="1400" b="0" i="0" u="none" strike="noStrike" cap="none">
                <a:solidFill>
                  <a:schemeClr val="dk1"/>
                </a:solidFill>
                <a:latin typeface="Arial 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Arial "/>
                  <a:ea typeface="Helvetica Neue"/>
                  <a:cs typeface="Helvetica" panose="020B0604020202020204" pitchFamily="34" charset="0"/>
                  <a:sym typeface="Helvetica Neue"/>
                </a:rPr>
                <a:t>Zapewnienie, że wszyscy pracownicy i subdystrybutorzy/przedstawiciele rozumieją wymagania związane z globalnymi i lokalnymi przepisami i regulacjami ABAC pomoże spółce w utrzymaniu zgodności z oczekiwaniami globalnych partnerów biznesowych. Przeprowadzanie szkoleń okresowych pozwoli nauczyć nowych pracowników i przypomnieć obecnym pracownikom </a:t>
              </a:r>
              <a:br>
                <a:rPr lang="en-US" sz="1200">
                  <a:solidFill>
                    <a:schemeClr val="dk1"/>
                  </a:solidFill>
                  <a:latin typeface="Arial "/>
                  <a:ea typeface="Helvetica Neue"/>
                  <a:cs typeface="Helvetica" panose="020B0604020202020204" pitchFamily="34" charset="0"/>
                  <a:sym typeface="Helvetica Neue"/>
                </a:rPr>
              </a:br>
              <a:r>
                <a:rPr lang="pl-pl" sz="1200">
                  <a:solidFill>
                    <a:schemeClr val="dk1"/>
                  </a:solidFill>
                  <a:latin typeface="Arial "/>
                  <a:ea typeface="Helvetica Neue"/>
                  <a:cs typeface="Helvetica" panose="020B0604020202020204" pitchFamily="34" charset="0"/>
                  <a:sym typeface="Helvetica Neue"/>
                </a:rPr>
                <a:t>oraz</a:t>
              </a:r>
              <a:r>
                <a:rPr lang="pl-pl" sz="1200">
                  <a:latin typeface="Arial "/>
                  <a:ea typeface="Helvetica Neue"/>
                  <a:cs typeface="Helvetica" panose="020B0604020202020204" pitchFamily="34" charset="0"/>
                  <a:sym typeface="Helvetica Neue"/>
                </a:rPr>
                <a:t> subdystrybutorom/przedstawicielom </a:t>
              </a:r>
              <a:r>
                <a:rPr lang="pl-pl" sz="1200">
                  <a:solidFill>
                    <a:schemeClr val="dk1"/>
                  </a:solidFill>
                  <a:latin typeface="Arial "/>
                  <a:ea typeface="Helvetica Neue"/>
                  <a:cs typeface="Helvetica" panose="020B0604020202020204" pitchFamily="34" charset="0"/>
                  <a:sym typeface="Helvetica Neue"/>
                </a:rPr>
                <a:t>o wiodących praktykach biznesowych.</a:t>
              </a:r>
              <a:endParaRPr>
                <a:latin typeface="Arial 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6FAB6-BAAA-4714-8918-B99E8D758845}"/>
              </a:ext>
            </a:extLst>
          </p:cNvPr>
          <p:cNvGrpSpPr/>
          <p:nvPr/>
        </p:nvGrpSpPr>
        <p:grpSpPr>
          <a:xfrm>
            <a:off x="599440" y="5735469"/>
            <a:ext cx="6868936" cy="866626"/>
            <a:chOff x="599439" y="5489575"/>
            <a:chExt cx="6868936" cy="86662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EF257475-F078-4380-9033-0A15F0517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39" y="5489575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Google Shape;92;p11"/>
            <p:cNvSpPr txBox="1"/>
            <p:nvPr/>
          </p:nvSpPr>
          <p:spPr>
            <a:xfrm>
              <a:off x="1336675" y="5575301"/>
              <a:ext cx="61317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 b="1" i="0" u="none" strike="noStrike" cap="none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Inne dokumenty, jakie należy rozważyć</a:t>
              </a:r>
              <a:endParaRPr sz="1400" b="0" i="0" u="none" strike="noStrike" cap="none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pl-pl" sz="1200">
                  <a:latin typeface="+mj-lt"/>
                  <a:cs typeface="Times New Roman" panose="02020603050405020304" pitchFamily="18" charset="0"/>
                  <a:sym typeface="Helvetica Neue"/>
                </a:rPr>
                <a:t>Lista obecności</a:t>
              </a:r>
              <a:endParaRPr sz="1200">
                <a:latin typeface="+mj-lt"/>
                <a:cs typeface="Times New Roman" panose="02020603050405020304" pitchFamily="18" charset="0"/>
                <a:sym typeface="Calibri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pl-pl" sz="1200">
                  <a:latin typeface="+mj-lt"/>
                  <a:cs typeface="Times New Roman" panose="02020603050405020304" pitchFamily="18" charset="0"/>
                  <a:sym typeface="Helvetica Neue"/>
                </a:rPr>
                <a:t>Wytyczne dotyczące prowadzenia księgowości</a:t>
              </a:r>
              <a:endParaRPr sz="1200">
                <a:latin typeface="+mj-lt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 b="1" i="0" u="none" strike="noStrike" cap="none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200" b="0" i="0" u="none" strike="noStrike" cap="none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12281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Częste przypadki łapownictwa </a:t>
            </a:r>
            <a:b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 korupcji Czerwone flagi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10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72823" y="2203094"/>
            <a:ext cx="9748255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Częste czerwone flagi</a:t>
            </a: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+mj-lt"/>
              <a:ea typeface="Cambria"/>
              <a:cs typeface="Helvetica" panose="020B0604020202020204" pitchFamily="34" charset="0"/>
              <a:sym typeface="Cambri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Niejasny opis celu biznesowego lub typu wyświadczonych usług</a:t>
            </a: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lub jego brak</a:t>
            </a:r>
            <a:endParaRPr sz="20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Wyświadczone usługi są niezgodne z umową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Faktury bez szczegółowego opisu</a:t>
            </a: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niejasny opis towarów / usług lub </a:t>
            </a:r>
            <a:br>
              <a:rPr lang="en-US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nietypowe dane dotyczące płatności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Brak dokumentów potwierdzających</a:t>
            </a: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(np. brakujące faktury lub paragony)</a:t>
            </a:r>
            <a:endParaRPr sz="20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Nietypowe metody płatności</a:t>
            </a:r>
            <a:endParaRPr sz="20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Nadmierne lub</a:t>
            </a: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wystawne posiłki, rozrywka, prezenty, hotele </a:t>
            </a:r>
            <a:br>
              <a:rPr lang="en-US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lub podróż</a:t>
            </a:r>
            <a:endParaRPr sz="20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Podział płatności</a:t>
            </a: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na mniejsze części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Wniosek o </a:t>
            </a: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nieuzasadnione wynagrodzenie</a:t>
            </a: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w świetle wyświadczonych usług</a:t>
            </a:r>
            <a:endParaRPr sz="20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Bezpośredni lub pośredni związek</a:t>
            </a: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między stroną trzecią a urzędnikami państwowymi</a:t>
            </a: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na przykład poprzez małżeństwo lub inne powiązania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15457392-C581-4487-8DFB-C1E63457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75" r="91125">
                        <a14:foregroundMark x1="10708" y1="78000" x2="9875" y2="85167"/>
                        <a14:foregroundMark x1="90000" y1="77000" x2="91125" y2="84375"/>
                        <a14:foregroundMark x1="91125" y1="84375" x2="89583" y2="8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245" y="2210663"/>
            <a:ext cx="2961945" cy="29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5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C2A38E-0212-47CF-843D-FB60806C3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058780"/>
              </p:ext>
            </p:extLst>
          </p:nvPr>
        </p:nvGraphicFramePr>
        <p:xfrm>
          <a:off x="2031954" y="1648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38200" y="1302783"/>
            <a:ext cx="10515600" cy="6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latin typeface="+mj-lt"/>
              <a:cs typeface="Helvetica" panose="020B0604020202020204" pitchFamily="34" charset="0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000" i="1">
                <a:latin typeface="+mj-lt"/>
                <a:cs typeface="Helvetica" panose="020B0604020202020204" pitchFamily="34" charset="0"/>
              </a:rPr>
              <a:t>Na następnych slajdach omówiono wiodące praktyki związane z następującymi procesami biznesowymi wysokiego ryzyka: </a:t>
            </a:r>
            <a:endParaRPr sz="2000" i="1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11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5" name="Google Shape;146;p16">
            <a:extLst>
              <a:ext uri="{FF2B5EF4-FFF2-40B4-BE49-F238E27FC236}">
                <a16:creationId xmlns:a16="http://schemas.microsoft.com/office/drawing/2014/main" id="{64D6AE32-885A-4C84-AE22-7D4D26598768}"/>
              </a:ext>
            </a:extLst>
          </p:cNvPr>
          <p:cNvSpPr txBox="1"/>
          <p:nvPr/>
        </p:nvSpPr>
        <p:spPr>
          <a:xfrm>
            <a:off x="2719754" y="163247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Prowadzenie działalności </a:t>
            </a:r>
            <a:b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w prawidłowy sposób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Przetargami publicznymi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12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190836" y="3091369"/>
            <a:ext cx="6162964" cy="7872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Nasza działalność stanowi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przedłużenie działalności producentów, dla których dystrybuujemy produkty </a:t>
            </a:r>
            <a:br>
              <a:rPr lang="en-US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usługi</a:t>
            </a:r>
            <a:r>
              <a:rPr lang="pl-pl" sz="1700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HCP</a:t>
            </a:r>
            <a:r>
              <a:rPr lang="pl-pl" sz="170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r>
              <a:rPr lang="pl-pl" sz="1700">
                <a:latin typeface="+mj-lt"/>
                <a:cs typeface="Helvetica" panose="020B0604020202020204" pitchFamily="34" charset="0"/>
                <a:sym typeface="Helvetica"/>
              </a:rPr>
              <a:t>W związku z tym musimy zapewnić ich </a:t>
            </a:r>
            <a:br>
              <a:rPr lang="en-US" sz="1700">
                <a:latin typeface="+mj-lt"/>
                <a:cs typeface="Helvetica" panose="020B0604020202020204" pitchFamily="34" charset="0"/>
                <a:sym typeface="Helvetica"/>
              </a:rPr>
            </a:br>
            <a:r>
              <a:rPr lang="pl-pl" sz="1700">
                <a:latin typeface="+mj-lt"/>
                <a:cs typeface="Helvetica" panose="020B0604020202020204" pitchFamily="34" charset="0"/>
                <a:sym typeface="Helvetica"/>
              </a:rPr>
              <a:t>sukces prowadząc działalność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 sposób legalny, etyczny </a:t>
            </a:r>
            <a:br>
              <a:rPr lang="en-US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uczciwy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Elementem legalnego prowadzenia działalności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jest udostępnianie informacji o cenach ani innych poufnych danych 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konkurencji ani udział w działaniach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ograniczających konkurencję.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Dodatkowo nasi pracownicy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 mogą wywierać niewłaściwego wpływu na wyniki przetargów ani </a:t>
            </a:r>
            <a:br>
              <a:rPr lang="en-US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 mogą próbować wywierać tego typu wpływu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Nielegalne jest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dawanie lub oferowanie czegokolwiek 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decydentom za i)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podjęcie określonej decyzji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; ii) takie projektowanie przetargu, aby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jeden producent miał wyraźną przewagę nad innymi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; i iii)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ujawnianie informacji wewnętrznych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na temat procesu podejmowania decyzji.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</a:t>
            </a:r>
            <a:r>
              <a:rPr lang="pl-pl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ubdystrybutorzy/przedstawiciele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picture containing person, indoor, man, wall&#10;&#10;Description automatically generated">
            <a:extLst>
              <a:ext uri="{FF2B5EF4-FFF2-40B4-BE49-F238E27FC236}">
                <a16:creationId xmlns:a16="http://schemas.microsoft.com/office/drawing/2014/main" id="{B6EED647-C598-4980-8729-2537835B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0579"/>
            <a:ext cx="3962399" cy="264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7" name="Google Shape;167;p18"/>
          <p:cNvSpPr/>
          <p:nvPr/>
        </p:nvSpPr>
        <p:spPr>
          <a:xfrm>
            <a:off x="968402" y="5637372"/>
            <a:ext cx="3783600" cy="931765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Przetargi publiczne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38909" y="1981518"/>
            <a:ext cx="7499400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NIE wolno wraz z konkurencją:</a:t>
            </a:r>
            <a:endParaRPr sz="2000" b="1">
              <a:solidFill>
                <a:schemeClr val="dk1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+mj-lt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l-pl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Uzgadniać cen </a:t>
            </a: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ani innych informacji komercyjnych</a:t>
            </a:r>
            <a:endParaRPr sz="2000" b="1">
              <a:solidFill>
                <a:srgbClr val="FF0000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Uzgadniać ani wymieniać informacji na temat przetargów: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 temat </a:t>
            </a:r>
            <a:r>
              <a:rPr lang="pl-pl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udziału w przetargach: </a:t>
            </a: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decyzji o (nie) wzięciu udziału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wzięciu udziału/zawartości oferty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Uzgadniać, że spółka </a:t>
            </a:r>
            <a:r>
              <a:rPr lang="pl-pl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 weźmie udziału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Uzgadniać złożenia oferty o bardzo wysokiej </a:t>
            </a:r>
            <a:br>
              <a:rPr lang="en-US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cenie, aby zapewnić, że konkurent wygra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13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</a:t>
            </a:r>
            <a:r>
              <a:rPr lang="pl-pl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ubdystrybutorzy/przedstawiciele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9" name="Picture 8" descr="A close up of a traffic light sitting on the side of a speaker&#10;&#10;Description automatically generated">
            <a:extLst>
              <a:ext uri="{FF2B5EF4-FFF2-40B4-BE49-F238E27FC236}">
                <a16:creationId xmlns:a16="http://schemas.microsoft.com/office/drawing/2014/main" id="{A5D5C490-D4E4-40DF-B5C0-4910FBE7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985" l="4527" r="89712">
                        <a14:foregroundMark x1="4801" y1="7447" x2="12071" y2="7447"/>
                        <a14:foregroundMark x1="12071" y1="7447" x2="26337" y2="6079"/>
                        <a14:foregroundMark x1="26337" y1="6079" x2="30590" y2="6991"/>
                        <a14:foregroundMark x1="19067" y1="5775" x2="19067" y2="94985"/>
                        <a14:foregroundMark x1="5761" y1="6535" x2="7270" y2="94529"/>
                        <a14:foregroundMark x1="4527" y1="7751" x2="4801" y2="28723"/>
                        <a14:foregroundMark x1="13306" y1="5319" x2="20165" y2="4559"/>
                        <a14:foregroundMark x1="20165" y1="4559" x2="20713" y2="47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0186" y="1511155"/>
            <a:ext cx="3471863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1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Przetargi publiczne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14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50830" y="2397817"/>
            <a:ext cx="7609400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NIE wolno wraz z partnerami biznesowymi: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+mj-lt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Uzgadniać lub umawiać się z klientem na </a:t>
            </a:r>
            <a:r>
              <a:rPr lang="pl-pl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podzielenie</a:t>
            </a: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jednego kontraktu na szereg innych kontraktów, </a:t>
            </a:r>
            <a:br>
              <a:rPr lang="en-US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aby uniknąć konieczności zastosowania przetargu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Oferować </a:t>
            </a:r>
            <a:r>
              <a:rPr lang="pl-pl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darmowych produktów </a:t>
            </a: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lub usług, aby </a:t>
            </a:r>
            <a:br>
              <a:rPr lang="en-US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próbować wpłynąć na decydenta w procesie przetargu </a:t>
            </a:r>
            <a:br>
              <a:rPr lang="en-US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lub oceny sprzedaży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Nieprawidłowo wykorzystywać szkolenie i edukację, konsultacje itp., aby podjąć próbę </a:t>
            </a:r>
            <a:r>
              <a:rPr lang="pl-pl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wpłynięcia na decydenta w procesie przetargu lub oceny sprzedaży</a:t>
            </a:r>
            <a:endParaRPr sz="2000">
              <a:solidFill>
                <a:schemeClr val="dk2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</a:t>
            </a:r>
            <a:r>
              <a:rPr lang="pl-pl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ubdystrybutorzy/przedstawiciele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EBAA-A7AE-4C8C-A451-51CB86DE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78" y="1506342"/>
            <a:ext cx="3468925" cy="313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1764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subdystrybutorzy/</a:t>
            </a:r>
            <a:b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przedstawiciele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15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714" y="1794565"/>
            <a:ext cx="4721772" cy="30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0" name="Google Shape;180;p19"/>
          <p:cNvSpPr/>
          <p:nvPr/>
        </p:nvSpPr>
        <p:spPr>
          <a:xfrm>
            <a:off x="607146" y="2771901"/>
            <a:ext cx="5419185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subdystrybutorzy/przedstawiciele </a:t>
            </a:r>
            <a:br>
              <a:rPr lang="en-US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są </a:t>
            </a: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stronami trzecimi, które nie są </a:t>
            </a:r>
            <a:br>
              <a:rPr lang="en-US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klientami końcowymi ani użytkownikami </a:t>
            </a:r>
            <a:br>
              <a:rPr lang="en-US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końcowymi, którym sprzedajemy </a:t>
            </a:r>
            <a:br>
              <a:rPr lang="en-US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produkty</a:t>
            </a: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subdystrybutorzy/przedstawiciele są uznawani za </a:t>
            </a: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przedłużenie naszej działalności oraz przedłużenie działalności producenta.</a:t>
            </a: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W związku z tym </a:t>
            </a: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wszystkie istotne przepisy i regulacje, </a:t>
            </a: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które mają zastosowanie do działalności spółki, </a:t>
            </a:r>
            <a:br>
              <a:rPr lang="en-US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odnoszą się także do wszystkich naszych</a:t>
            </a:r>
            <a:r>
              <a:rPr lang="en-US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subdystrybutorów/przedstawicieli.</a:t>
            </a:r>
            <a:endParaRPr sz="2000" b="1" spc="-2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39098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571210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991897" y="5721010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</a:t>
            </a:r>
            <a:r>
              <a:rPr lang="pl-pl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ubdystrybutorzy/przedstawiciele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71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16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33943" y="3319208"/>
            <a:ext cx="7177919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Producenci mogą przeprowadzić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analizę due diligence dotyczącą przeszłości 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subdystrybutorów/przedstawicieli przed wyrażeniem pisemnej zgody na ich zaangażowanie przez spółkę</a:t>
            </a:r>
            <a:endParaRPr sz="170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837" y="1347410"/>
            <a:ext cx="3237359" cy="2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" name="Google Shape;181;p19"/>
          <p:cNvSpPr/>
          <p:nvPr/>
        </p:nvSpPr>
        <p:spPr>
          <a:xfrm>
            <a:off x="715349" y="1154022"/>
            <a:ext cx="7196513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Producenci mogą wymagać </a:t>
            </a: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wyrażenia wcześniejszej pisemnej zgody </a:t>
            </a:r>
            <a:r>
              <a:rPr lang="pl-pl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przed wyznaczeniem lub zaangażowaniem każdego subdystrybutora/przedstawiciela</a:t>
            </a:r>
            <a:endParaRPr sz="17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33943" y="2325375"/>
            <a:ext cx="7319904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subdystrybutorzy/przedstawiciele powinni </a:t>
            </a:r>
            <a:r>
              <a:rPr lang="pl-pl" sz="17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przechodzić regularne szkolenie </a:t>
            </a:r>
            <a:r>
              <a:rPr lang="pl-pl" sz="17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dotyczące etycznych praktyk biznesowych i </a:t>
            </a:r>
            <a:r>
              <a:rPr lang="pl-pl" sz="17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wypełnić oświadczenie </a:t>
            </a:r>
            <a:r>
              <a:rPr lang="pl-pl" sz="17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odbyciu szkolenia</a:t>
            </a:r>
            <a:endParaRPr sz="17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60FE4-7563-4452-822E-3BB8AC7B275D}"/>
              </a:ext>
            </a:extLst>
          </p:cNvPr>
          <p:cNvSpPr/>
          <p:nvPr/>
        </p:nvSpPr>
        <p:spPr>
          <a:xfrm>
            <a:off x="876518" y="4389638"/>
            <a:ext cx="10240290" cy="138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973394" y="4599608"/>
            <a:ext cx="10123750" cy="9348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WAŻNA UWAGA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Powinniśmy mieć </a:t>
            </a:r>
            <a:r>
              <a:rPr lang="pl-pl" sz="17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przejrzyste ceny </a:t>
            </a:r>
            <a:r>
              <a:rPr lang="pl-pl" sz="17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 których nasi </a:t>
            </a:r>
            <a:r>
              <a:rPr lang="pl-pl" sz="17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subdystrybutorzy/przedstawiciele </a:t>
            </a:r>
            <a:r>
              <a:rPr lang="pl-pl" sz="17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odsprzedają produkt. Marże związane ze sprzedażą także powinny być jasne; w ten sposób możemy zapewnić, że nasi subdystrybutorzy/przedstawiciele nie angażują się w zachowania ograniczające konkurencję lub zachowania korupcyjne.</a:t>
            </a:r>
            <a:endParaRPr sz="17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182;p19">
            <a:extLst>
              <a:ext uri="{FF2B5EF4-FFF2-40B4-BE49-F238E27FC236}">
                <a16:creationId xmlns:a16="http://schemas.microsoft.com/office/drawing/2014/main" id="{3470F491-46B4-407F-ACC6-E660BCA0F419}"/>
              </a:ext>
            </a:extLst>
          </p:cNvPr>
          <p:cNvSpPr/>
          <p:nvPr/>
        </p:nvSpPr>
        <p:spPr>
          <a:xfrm>
            <a:off x="838088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84;p19">
            <a:extLst>
              <a:ext uri="{FF2B5EF4-FFF2-40B4-BE49-F238E27FC236}">
                <a16:creationId xmlns:a16="http://schemas.microsoft.com/office/drawing/2014/main" id="{10105BD7-8378-435C-827A-DBD3A0730728}"/>
              </a:ext>
            </a:extLst>
          </p:cNvPr>
          <p:cNvSpPr/>
          <p:nvPr/>
        </p:nvSpPr>
        <p:spPr>
          <a:xfrm>
            <a:off x="7570200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183;p19">
            <a:extLst>
              <a:ext uri="{FF2B5EF4-FFF2-40B4-BE49-F238E27FC236}">
                <a16:creationId xmlns:a16="http://schemas.microsoft.com/office/drawing/2014/main" id="{7EF6BB0C-8492-40AE-B01B-FDC8F579056F}"/>
              </a:ext>
            </a:extLst>
          </p:cNvPr>
          <p:cNvSpPr/>
          <p:nvPr/>
        </p:nvSpPr>
        <p:spPr>
          <a:xfrm>
            <a:off x="3990887" y="5740678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Subdystrybutorzy/przedstawiciele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3" name="Google Shape;176;p19">
            <a:extLst>
              <a:ext uri="{FF2B5EF4-FFF2-40B4-BE49-F238E27FC236}">
                <a16:creationId xmlns:a16="http://schemas.microsoft.com/office/drawing/2014/main" id="{8200DA62-FD0E-38AC-A2BB-072A547834D1}"/>
              </a:ext>
            </a:extLst>
          </p:cNvPr>
          <p:cNvSpPr txBox="1"/>
          <p:nvPr/>
        </p:nvSpPr>
        <p:spPr>
          <a:xfrm>
            <a:off x="2719754" y="1764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subdystrybutorzy/</a:t>
            </a:r>
            <a:b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przedstawiciele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2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Kontakty z HCP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17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768" y="1862972"/>
            <a:ext cx="4397066" cy="293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7" name="Google Shape;197;p20"/>
          <p:cNvSpPr/>
          <p:nvPr/>
        </p:nvSpPr>
        <p:spPr>
          <a:xfrm>
            <a:off x="839098" y="3010087"/>
            <a:ext cx="5587828" cy="8004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Należy zapewnić, że kontakty z </a:t>
            </a: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HCP </a:t>
            </a:r>
            <a:br>
              <a:rPr lang="en-US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urzędnikami państwowymi </a:t>
            </a: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są </a:t>
            </a: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zgodne </a:t>
            </a:r>
            <a:br>
              <a:rPr lang="en-US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 obowiązującymi przepisami i regulacjami</a:t>
            </a: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Wszystkie kontakty z HCP powinny mieć </a:t>
            </a: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zgodny z prawem cel/potrzebę </a:t>
            </a: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bez</a:t>
            </a: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zamiaru niezgodnego z prawem nakłonienia lub zachęcenia do nabycia, wypożyczenia </a:t>
            </a:r>
            <a:br>
              <a:rPr lang="en-US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lub zalecenia </a:t>
            </a: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użycia jakiegokolwiek </a:t>
            </a:r>
            <a:br>
              <a:rPr lang="en-US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produktu lub usług</a:t>
            </a: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000" b="1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Subdystrybutorzy/przedstawiciele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Definicja HCP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18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839098" y="2167967"/>
            <a:ext cx="5937415" cy="2052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HCP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Osoby i podmioty, które nabywają, wypożyczają, zalecają, używają, organizują lub podejmują decyzje o nabyciu lub wypożyczeniu lub przepisują wyroby medyczne</a:t>
            </a:r>
            <a:endParaRPr sz="20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 przykład następujące osoby </a:t>
            </a:r>
            <a:br>
              <a:rPr lang="en-US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są uznawane za HCP: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Chirurdzy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Personel administracyjny szpitala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Pielęgniarki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Subdystrybutorzy/przedstawiciele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32749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A6FB76B0-0DEA-4139-B5A0-89E27F6F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13" y="1777527"/>
            <a:ext cx="40481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8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39098" y="2578558"/>
            <a:ext cx="5134982" cy="1052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Przykłady kontaktów z HCP:</a:t>
            </a:r>
            <a:endParaRPr sz="2000">
              <a:solidFill>
                <a:schemeClr val="tx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Posiłki z HCP w celu omówienia użycia produktów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Prezentacja HCP nowego produktu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Wydarzenia edukacyjne organizowane przez producenta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Helvetica"/>
              <a:buChar char="●"/>
            </a:pP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Ustalenie, zgodnie z którym HCP świadczy usługi konsultacyjne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Kontakty z HCP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19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Subdystrybutorzy/przedstawiciele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3E7DE80-0B05-46DB-B8F0-78049E1A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44" y="1949202"/>
            <a:ext cx="4424218" cy="23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0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3245051"/>
            <a:ext cx="9545600" cy="27184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7450052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8985917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401376" y="3935739"/>
            <a:ext cx="6582626" cy="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/>
            <a:r>
              <a:rPr lang="pl-pl" sz="3600" b="1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Przeciwdziałanie łapownictwu i korupcji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Kontakty z HCP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(Edukacyjne)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20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330770"/>
            <a:ext cx="7068015" cy="1743356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Wsparcie edukacyjne można zapewniać w następujących przypadkach:</a:t>
            </a:r>
            <a:endParaRPr sz="155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Odpowiednia lokalizacja </a:t>
            </a:r>
            <a:endParaRPr sz="155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Odpowiedni ośrodek</a:t>
            </a:r>
            <a:endParaRPr sz="155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Racjonalna podróż (klasą ekonomiczną lub standardową)</a:t>
            </a:r>
            <a:endParaRPr sz="155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Odpowiedni program (naukowy)</a:t>
            </a:r>
            <a:endParaRPr sz="155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687790" y="3556848"/>
            <a:ext cx="6167341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Wsparcia edukacyjnego nie można zapewniać </a:t>
            </a:r>
            <a:br>
              <a:rPr lang="en-US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 następujących przypadkach:</a:t>
            </a:r>
            <a:endParaRPr sz="155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Nieodpowiednia lokalizacja (np. ośrodek z plażą nadmorską </a:t>
            </a:r>
            <a:br>
              <a:rPr lang="en-US" sz="155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55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lub narciarski, ośrodek z atrakcjami turystycznymi)</a:t>
            </a:r>
            <a:endParaRPr sz="155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Hotele luksusowe</a:t>
            </a:r>
            <a:endParaRPr sz="155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Towarzyszący goście (nie można za nich płacić </a:t>
            </a:r>
            <a:br>
              <a:rPr lang="en-US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ani organizować im pobytu)</a:t>
            </a:r>
            <a:endParaRPr sz="155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Zapewniana rozrywka lub sport (np. golf, kasyno, zwiedzanie)</a:t>
            </a:r>
            <a:endParaRPr sz="1550" b="1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1687790" y="1168927"/>
            <a:ext cx="1436446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Można</a:t>
            </a:r>
            <a:endParaRPr sz="2400" b="1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687790" y="3073333"/>
            <a:ext cx="2056896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Nie można</a:t>
            </a:r>
            <a:endParaRPr sz="2400" b="1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336" y="2070529"/>
            <a:ext cx="3355193" cy="22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Subdystrybutorzy/przedstawiciele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485847" y="888972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485847" y="2823095"/>
            <a:ext cx="1201943" cy="1452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Kontakty z HCP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(Edukacyjne)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21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89" y="1560811"/>
            <a:ext cx="6752401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Podróż i posiłki mogą być zapewniane HCP zgodnie z następującymi wytycznymi w ramach przeprowadzanej w dobrej wierze wymiany informacji naukowych, edukacyjnych lub biznesowych: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Niewystawna podróż w klasie ekonomicznej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Posiłki mogą być zapewniane w powiązaniu z prezentacją w dobrej wierze informacji komercyjnych, edukacyjnych lub naukowych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Lokalizacja sprzyjająca prezentacji komercyjnej i edukacyjnej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Skromne prezenty, podarunki z korzyścią dla pacjentów i takie </a:t>
            </a:r>
            <a:br>
              <a:rPr lang="en-US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5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charakterze edukacyjnym (np. podręczniki medyczne, modele anatomiczne)</a:t>
            </a:r>
          </a:p>
        </p:txBody>
      </p:sp>
      <p:sp>
        <p:nvSpPr>
          <p:cNvPr id="209" name="Google Shape;209;p21"/>
          <p:cNvSpPr/>
          <p:nvPr/>
        </p:nvSpPr>
        <p:spPr>
          <a:xfrm>
            <a:off x="1687790" y="3960569"/>
            <a:ext cx="6559227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5000"/>
              </a:lnSpc>
            </a:pPr>
            <a:r>
              <a:rPr lang="pl-pl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Następujących korzyści nie można zapewniać HCP: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Posiłków i podróży partnerom/partnerkom lub gościom </a:t>
            </a:r>
            <a:br>
              <a:rPr lang="en-US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HCP ani żadnej innej osobie nie mającej w dobrej wierze </a:t>
            </a:r>
            <a:br>
              <a:rPr lang="en-US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interesu w posiłku lub wydarzeniu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Posiłków z HCP, które nie sprzyjają rozmowie biznesowej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Prezentów niemających charakteru edukacyjnego </a:t>
            </a:r>
            <a:br>
              <a:rPr lang="en-US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(np. kwiatów, wina, gotówki)</a:t>
            </a:r>
          </a:p>
        </p:txBody>
      </p:sp>
      <p:sp>
        <p:nvSpPr>
          <p:cNvPr id="210" name="Google Shape;210;p21"/>
          <p:cNvSpPr/>
          <p:nvPr/>
        </p:nvSpPr>
        <p:spPr>
          <a:xfrm>
            <a:off x="1736966" y="949183"/>
            <a:ext cx="1436446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Można</a:t>
            </a:r>
            <a:endParaRPr sz="2400" b="1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791028" y="3748157"/>
            <a:ext cx="2232331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Nie można</a:t>
            </a:r>
            <a:endParaRPr sz="2400" b="1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Przetargi publiczne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Subdystrybutorzy/przedstawiciele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585758" y="742844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589086" y="3466380"/>
            <a:ext cx="1201943" cy="1452474"/>
          </a:xfrm>
          <a:prstGeom prst="rect">
            <a:avLst/>
          </a:prstGeom>
        </p:spPr>
      </p:pic>
      <p:pic>
        <p:nvPicPr>
          <p:cNvPr id="17" name="Google Shape;226;p22">
            <a:extLst>
              <a:ext uri="{FF2B5EF4-FFF2-40B4-BE49-F238E27FC236}">
                <a16:creationId xmlns:a16="http://schemas.microsoft.com/office/drawing/2014/main" id="{903CD5E6-29A6-4ECE-96E0-8D22239200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0600" y="2195317"/>
            <a:ext cx="2569509" cy="19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8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3436103" y="145829"/>
            <a:ext cx="531970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Zgodność z przepisami i regulacjami </a:t>
            </a:r>
            <a:b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dotyczącymi ABAC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22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144" y="2374007"/>
            <a:ext cx="3825766" cy="28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474236" y="2179598"/>
            <a:ext cx="6221447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Porozmawiać ze swoim przełożonym odnośnie do wątpliwości dotyczących zgodności </a:t>
            </a:r>
            <a:br>
              <a:rPr lang="en-US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 przepisami i regulacjami dotyczącymi ABAC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Zapoznać się z branżowymi kodeksami etyki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MedTech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Należy skontaktować się z infolinią dotyczącą kwestii etycznych spółek, których produkty </a:t>
            </a:r>
            <a:br>
              <a:rPr lang="en-US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są dystrybuowane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08005-398F-4D8B-81D0-D773934FF514}"/>
              </a:ext>
            </a:extLst>
          </p:cNvPr>
          <p:cNvSpPr txBox="1"/>
          <p:nvPr/>
        </p:nvSpPr>
        <p:spPr>
          <a:xfrm>
            <a:off x="474236" y="1592952"/>
            <a:ext cx="1118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 można zrobić w przypadku pytań lub wątpliwości?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14707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Zgodność z przepisami i regulacjami </a:t>
            </a:r>
            <a:b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dotyczącymi Regulacje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23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225" y="1795035"/>
            <a:ext cx="4190727" cy="27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585121" y="1871007"/>
            <a:ext cx="6201104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pl-pl" sz="320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Obowiązkiem </a:t>
            </a:r>
            <a:r>
              <a:rPr lang="pl-pl" sz="32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każdego</a:t>
            </a:r>
            <a:r>
              <a:rPr lang="pl-pl" sz="320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jest zrozumienie </a:t>
            </a:r>
            <a:br>
              <a:rPr lang="en-US" sz="320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320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 przestrzeganie </a:t>
            </a:r>
            <a:r>
              <a:rPr lang="pl-pl" sz="32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globalnych i lokalnych </a:t>
            </a:r>
            <a:r>
              <a:rPr lang="pl-pl" sz="320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przepisów i regulacji dotyczących ABAC</a:t>
            </a:r>
            <a:endParaRPr sz="3200">
              <a:solidFill>
                <a:schemeClr val="bg2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6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Przekupstwo i korupcja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Definicje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190364" y="1413463"/>
            <a:ext cx="4573225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latin typeface="Arial Black" panose="020B0A04020102020204" pitchFamily="34" charset="0"/>
                <a:cs typeface="Helvetica" panose="020B0604020202020204" pitchFamily="34" charset="0"/>
              </a:rPr>
              <a:t>Czym jest korupcja?</a:t>
            </a:r>
            <a:endParaRPr sz="2800" b="1"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87343" y="3027205"/>
            <a:ext cx="4986143" cy="1517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Nieuczciwe lub nielegalne zachowanie szczególnie </a:t>
            </a:r>
            <a:br>
              <a:rPr lang="en-US" sz="24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4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osób posiadających władzę. Korupcja może spowodować takie działania jak:</a:t>
            </a:r>
            <a:r>
              <a:rPr lang="pl-pl" sz="24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4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4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Łapówki</a:t>
            </a:r>
            <a:endParaRPr sz="24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4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Nielegalne prowizje</a:t>
            </a:r>
            <a:endParaRPr sz="24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4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Nadużywanie urzędu publicznego</a:t>
            </a:r>
            <a:endParaRPr sz="240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800" y="1413463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Przekupstwo i korupcja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Definicje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178676" y="1347410"/>
            <a:ext cx="4854877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latin typeface="Arial Black" panose="020B0A04020102020204" pitchFamily="34" charset="0"/>
                <a:cs typeface="Helvetica" panose="020B0604020202020204" pitchFamily="34" charset="0"/>
              </a:rPr>
              <a:t>Czym jest łapówka?</a:t>
            </a:r>
            <a:endParaRPr sz="2800" b="1"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560751" y="2606291"/>
            <a:ext cx="5070497" cy="22973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Ofertą, obietnicą lub umową wręczenia lub otrzymania bezpośredniej lub pośredniej płatności: </a:t>
            </a: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„czegokolwiek posiadającego wartość”; ​</a:t>
            </a:r>
            <a:endParaRPr sz="20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 rzecz lub przez urzędnika państwowego lub strony prywatnej; oraz</a:t>
            </a:r>
            <a:endParaRPr lang="en-US" sz="20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 celu uzyskania lub utrzymania działalności lub zabezpieczenia niewłaściwej przewagi biznesowej</a:t>
            </a:r>
          </a:p>
          <a:p>
            <a:pPr marL="231775" indent="-231775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Z zamiarem wpływu na odbiorcę, </a:t>
            </a:r>
            <a:br>
              <a:rPr lang="en-US" sz="200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</a:br>
            <a:r>
              <a:rPr lang="pl-pl" sz="200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aby niewłaściwie wykorzystał </a:t>
            </a:r>
            <a:br>
              <a:rPr lang="en-US" sz="200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</a:br>
            <a:r>
              <a:rPr lang="pl-pl" sz="200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swoje oficjalne stanowisko</a:t>
            </a:r>
            <a:endParaRPr sz="2000">
              <a:solidFill>
                <a:schemeClr val="dk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248" y="1529387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9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3805553" y="145829"/>
            <a:ext cx="456338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200" b="1">
                <a:solidFill>
                  <a:srgbClr val="AACFD0"/>
                </a:solidFill>
                <a:latin typeface="+mn-lt"/>
                <a:ea typeface="Helvetica Neue"/>
                <a:cs typeface="Helvetica" panose="020B0604020202020204" pitchFamily="34" charset="0"/>
                <a:sym typeface="Helvetica Neue"/>
              </a:rPr>
              <a:t>Przepisy dotyczące łapownictwa i korupcji</a:t>
            </a:r>
            <a:endParaRPr sz="2200" b="1">
              <a:solidFill>
                <a:srgbClr val="AACFD0"/>
              </a:solidFill>
              <a:latin typeface="+mn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5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78978" y="2850897"/>
            <a:ext cx="5716973" cy="19203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r>
              <a:rPr lang="pl-pl" sz="24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Przepisy dotyczące łapownictwa i korupcji</a:t>
            </a:r>
            <a:endParaRPr sz="2400" b="1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Prawie </a:t>
            </a:r>
            <a:r>
              <a:rPr lang="pl-pl" sz="18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 każdym kraju obowiązują restrykcyjne przepisy</a:t>
            </a: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</a:p>
          <a:p>
            <a:pPr marL="152400" lvl="0" algn="l" defTabSz="46196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	zabraniające łapownictwa i korupcji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Przykłady przepisów i regulacji zapobiegających łapownictwu i korupcji obejmują: ​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amerykańską Ustawę o zagranicznych praktykach korupcyjnych („FCPA”);​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Ustawę antykorupcyjną w Wielkiej </a:t>
            </a:r>
            <a:br>
              <a:rPr lang="en-US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Brytanii z 2010 r. </a:t>
            </a:r>
          </a:p>
          <a:p>
            <a:pPr marL="60960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	(„brytyjska ustawa antykorupcyjna”)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FCPA i brytyjska ustawa antykorupcyjna </a:t>
            </a:r>
            <a:br>
              <a:rPr lang="en-US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są </a:t>
            </a:r>
            <a:r>
              <a:rPr lang="pl-pl" sz="18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stosowane na całym świecie</a:t>
            </a:r>
            <a:endParaRPr sz="18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6164870" y="2021392"/>
            <a:ext cx="5648151" cy="1293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Konsekwencje naruszenia</a:t>
            </a:r>
            <a:r>
              <a:rPr lang="pl-pl" sz="240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Oskarżenie kryminalne​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Naruszenie reputacji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Kary cywilne i administracyjne </a:t>
            </a:r>
            <a:br>
              <a:rPr lang="en-US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(w tym nakładane na osoby prywatne)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Zakaz zawierania kontraktów rządowych​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Zerwanie umów i ustaleń biznesowych</a:t>
            </a:r>
            <a:endParaRPr sz="18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67CC6-B2F8-4D72-BE18-DBDC5AE4971C}"/>
              </a:ext>
            </a:extLst>
          </p:cNvPr>
          <p:cNvCxnSpPr>
            <a:cxnSpLocks/>
          </p:cNvCxnSpPr>
          <p:nvPr/>
        </p:nvCxnSpPr>
        <p:spPr>
          <a:xfrm>
            <a:off x="6095954" y="1396182"/>
            <a:ext cx="0" cy="475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3777777" y="147609"/>
            <a:ext cx="461563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Przepisy dotyczące łapownictwa i korupcji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6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13263" y="1414048"/>
            <a:ext cx="5856907" cy="318471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Branżowe kodeksy etyki</a:t>
            </a:r>
            <a:endParaRPr sz="260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 zależności od miejsca prowadzenia działalności mogą mieć zastosowanie następujące kodeksy branżowe: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MedTech Europe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l-pl" sz="18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18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pl-pl" sz="180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Oba kodeksy obligują członków do </a:t>
            </a:r>
            <a:r>
              <a:rPr lang="pl-pl" sz="1800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stosowania najwyższych standardów etycznych</a:t>
            </a:r>
            <a:endParaRPr sz="1800" b="1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pl-pl" sz="180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Dodatkowe kodeksy mogą być wdrażane </a:t>
            </a:r>
            <a:br>
              <a:rPr lang="en-US" sz="1800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80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 poziomie regionalnym lub krajowym</a:t>
            </a:r>
            <a:endParaRPr sz="1800" b="1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853" y="4819828"/>
            <a:ext cx="2232908" cy="7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380" y="5439426"/>
            <a:ext cx="2578749" cy="56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Google Shape;116;p13"/>
          <p:cNvSpPr/>
          <p:nvPr/>
        </p:nvSpPr>
        <p:spPr>
          <a:xfrm>
            <a:off x="7070204" y="2176626"/>
            <a:ext cx="4803900" cy="329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Przepisy lokalne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[Tutaj należy wstawić opisy lokalnych przepisów </a:t>
            </a:r>
            <a:br>
              <a:rPr lang="en-US" sz="1200" b="1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200" b="1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odpowiednich kar.]</a:t>
            </a:r>
            <a:endParaRPr sz="1200" b="1">
              <a:solidFill>
                <a:srgbClr val="FF0000"/>
              </a:solidFill>
              <a:highlight>
                <a:srgbClr val="FFFF00"/>
              </a:highlight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1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Branżowe wiodące praktyki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cs typeface="Helvetica" panose="020B0604020202020204" pitchFamily="34" charset="0"/>
                <a:sym typeface="Helvetica Neue"/>
              </a:rPr>
              <a:t>7</a:t>
            </a:fld>
            <a:endParaRPr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896810" y="1345588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 kontaktach z pracownikami opieki zdrowotnej („HCP”), placówkami opieki zdrowotnej („HCO”) i/lub urzędnikami państwowymi („GO”) </a:t>
            </a:r>
            <a:br>
              <a:rPr lang="en-US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należy zawsze brać pod uwagę wizerunek i postrzeganie branży</a:t>
            </a:r>
            <a:r>
              <a:rPr lang="pl-pl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(np. brak luksusowych hoteli lub posiłków, lotów pierwszą klasą, rozrywki)</a:t>
            </a:r>
            <a:endParaRPr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863650" y="135451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Wizerunek </a:t>
            </a:r>
            <a:br>
              <a:rPr lang="en-US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 postrzeganie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3896810" y="400282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Płatności</a:t>
            </a:r>
            <a:r>
              <a:rPr lang="pl-pl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na rzecz HCP za usługę muszą być </a:t>
            </a:r>
            <a:r>
              <a:rPr lang="pl-pl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równe uczciwej wartości rynkowej („FMV”)</a:t>
            </a:r>
            <a:r>
              <a:rPr lang="pl-pl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danej usługi</a:t>
            </a:r>
            <a:endParaRPr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63650" y="401366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Uczciwa </a:t>
            </a:r>
            <a:br>
              <a:rPr lang="en-US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wartość rynkowa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3896810" y="535030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Odpowiednia dokumentacja</a:t>
            </a:r>
            <a:r>
              <a:rPr lang="pl-pl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określająca cel kontaktów i dotycząca wyświadczonej usługi musi </a:t>
            </a:r>
            <a:r>
              <a:rPr lang="pl-pl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uzasadniać potrzebę kontaktów</a:t>
            </a:r>
            <a:r>
              <a:rPr lang="pl-pl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z HCP, </a:t>
            </a:r>
            <a:br>
              <a:rPr lang="en-US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HCO i GO (dalsze informacje podano na kolejnym slajdzie)</a:t>
            </a:r>
            <a:endParaRPr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63650" y="5340207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Prowadzenie dokumentacji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896810" y="2668105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Kontakty z HCP, HCO i GO nie mogą być wykorzystywane do uzyskania wpływu na decyzje dotyczące zakupów.</a:t>
            </a:r>
            <a:r>
              <a:rPr lang="pl-pl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Kontakty powinny być zgodne </a:t>
            </a:r>
            <a:br>
              <a:rPr lang="en-US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 lokalnymi przepisami i regulacjami (Uwaga: W określonych krajach HCP </a:t>
            </a:r>
            <a:br>
              <a:rPr lang="en-US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są uznawani za zagranicznych urzędników)</a:t>
            </a:r>
            <a:endParaRPr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863650" y="2677036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Wpływ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3436103" y="96619"/>
            <a:ext cx="5319702" cy="5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Właściwe prowadzenie dokumentacji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8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15043" y="4931264"/>
            <a:ext cx="6063822" cy="1319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 wolno:</a:t>
            </a:r>
            <a:endParaRPr sz="20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Tworzyć ani przedstawiać fałszywych rejestrów ani dokumentów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Niewłaściwie klasyfikować dokumentacji</a:t>
            </a: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Prowadzić „nieewidencjonowanych” rachunków ani dokumentacji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915044" y="3008030"/>
            <a:ext cx="6063821" cy="1182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Należy:</a:t>
            </a:r>
            <a:endParaRPr sz="20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Odpowiednio rejestrować wszystkie transakcje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Przechowywać dokumenty potwierdzające poniesienie wydatków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Prowadzić oddzielną księgowość dla </a:t>
            </a:r>
            <a:br>
              <a:rPr lang="en-US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każdego producenta</a:t>
            </a:r>
            <a:endParaRPr sz="20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278" y="2904004"/>
            <a:ext cx="4108522" cy="281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" name="Google Shape;141;p15"/>
          <p:cNvSpPr/>
          <p:nvPr/>
        </p:nvSpPr>
        <p:spPr>
          <a:xfrm>
            <a:off x="231227" y="1389511"/>
            <a:ext cx="11551469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Prowadzenie </a:t>
            </a:r>
            <a:r>
              <a:rPr lang="pl-pl" sz="24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dokładnej księgowości </a:t>
            </a:r>
            <a:r>
              <a:rPr lang="pl-pl" sz="24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pomoże Panu/Pani i subdystry</a:t>
            </a:r>
            <a:r>
              <a:rPr lang="en-US" sz="24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-</a:t>
            </a:r>
            <a:r>
              <a:rPr lang="pl-pl" sz="24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butorom/przedstawicielom </a:t>
            </a:r>
            <a:r>
              <a:rPr lang="pl-pl" sz="24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 dokumentowaniu transakcji biznesowych </a:t>
            </a:r>
            <a:br>
              <a:rPr lang="en-US" sz="24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4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z wystarczającym poziomem szczegółowości i w prowadzeniu odpowiedniego systemu </a:t>
            </a:r>
            <a:r>
              <a:rPr lang="pl-pl" sz="24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wewnętrznej kontroli rachunkowości</a:t>
            </a:r>
            <a:r>
              <a:rPr lang="pl-pl" sz="24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4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" name="Picture 10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52BFC62-0D51-41C2-A2B6-43EAA5FA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179855" y="3132895"/>
            <a:ext cx="937549" cy="1182900"/>
          </a:xfrm>
          <a:prstGeom prst="rect">
            <a:avLst/>
          </a:prstGeom>
        </p:spPr>
      </p:pic>
      <p:pic>
        <p:nvPicPr>
          <p:cNvPr id="12" name="Picture 11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31E4C5A8-004B-449B-A6DB-187DB537B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189273" y="5086125"/>
            <a:ext cx="978867" cy="1182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17755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Częste przypadki łapownictwa </a:t>
            </a:r>
            <a:b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 korupcji Naruszenia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9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99041" y="2570424"/>
            <a:ext cx="6972913" cy="18404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Częste naruszenia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 panose="020B0604020202020204" pitchFamily="34" charset="0"/>
              <a:buChar char="•"/>
            </a:pPr>
            <a:r>
              <a:rPr lang="pl-pl" sz="20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Nieodpowiednie szkolenie </a:t>
            </a: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pracowników </a:t>
            </a:r>
            <a:br>
              <a:rPr lang="en-US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w zakresie</a:t>
            </a: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zgodności z FCPA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Brak odpowiedniego zatwierdzenia</a:t>
            </a: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wydatków </a:t>
            </a:r>
            <a:br>
              <a:rPr lang="en-US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na podróże, posiłki lub prezenty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Płatności gotówkowe</a:t>
            </a: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które pomijają standardowe praktyki księgowości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Brak przeprowadzenia właściwej </a:t>
            </a:r>
            <a:r>
              <a:rPr lang="pl-pl" sz="20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analizy due diligence strony trzeciej</a:t>
            </a:r>
            <a:endParaRPr sz="20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Falsyfikacja faktur</a:t>
            </a:r>
            <a:r>
              <a:rPr lang="pl-pl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obejmująca brak dokumentacji na potwierdzenie transakcji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l-PL" sz="2000" b="1" spc="-2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Brak reakcji</a:t>
            </a:r>
            <a:r>
              <a:rPr lang="pl-PL" sz="2000" spc="-2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wyższego kierownictwa na czerwone flagi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165" y="1502235"/>
            <a:ext cx="3465977" cy="433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BE6481-E69B-41D3-A5E9-EF7C297055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8A01A5-7BC4-4C1B-8C9B-0B64496FA9BA}"/>
</file>

<file path=customXml/itemProps3.xml><?xml version="1.0" encoding="utf-8"?>
<ds:datastoreItem xmlns:ds="http://schemas.openxmlformats.org/officeDocument/2006/customXml" ds:itemID="{46DBE10C-C597-44E8-A108-93158F9AB29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a124cef-80ee-4fcd-bafd-5e68c15586a5"/>
    <ds:schemaRef ds:uri="d3ed967d-d92a-4424-a53f-7c4da5d2a7f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1831</Words>
  <Application>Microsoft Office PowerPoint</Application>
  <PresentationFormat>Widescreen</PresentationFormat>
  <Paragraphs>240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Arial </vt:lpstr>
      <vt:lpstr>Helvetica Neue</vt:lpstr>
      <vt:lpstr>Helvetica</vt:lpstr>
      <vt:lpstr>Arial Black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Rawal, Sabil</cp:lastModifiedBy>
  <cp:revision>46</cp:revision>
  <dcterms:modified xsi:type="dcterms:W3CDTF">2022-11-15T20:27:12Z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48EF3D7A-37B3-4859-AECB-B44CDD9FC9D6</vt:lpwstr>
  </property>
  <property fmtid="{D5CDD505-2E9C-101B-9397-08002B2CF9AE}" pid="4" name="ArticulatePath">
    <vt:lpwstr>IC Resource Center - DRAFT Anti-Bribery_Anti-Corruption Training</vt:lpwstr>
  </property>
</Properties>
</file>