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Arial Unicode MS" panose="020B060402020202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0000400000000000000" pitchFamily="2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2"/>
      <p:regular r:id="rId27"/>
      <p:bold r:id="rId28"/>
      <p:italic r:id="rId29"/>
      <p:boldItalic r:id="rId30"/>
    </p:embeddedFont>
    <p:embeddedFont>
      <p:font typeface="Helvetica Neue Light" panose="02000403000000020004" pitchFamily="2" charset="2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6433" autoAdjust="0"/>
  </p:normalViewPr>
  <p:slideViewPr>
    <p:cSldViewPr snapToGrid="0">
      <p:cViewPr varScale="1">
        <p:scale>
          <a:sx n="146" d="100"/>
          <a:sy n="146" d="100"/>
        </p:scale>
        <p:origin x="78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10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98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98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1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8" y="4767263"/>
            <a:ext cx="2990851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Szkolenie dotyczące kodeksu postępowania</a:t>
            </a:r>
            <a:endParaRPr sz="11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"/>
                </a:rPr>
                <a:t>Opis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Kodeks postępowania ustanawia fundamentalne wytyczne dla pracowników, urzędników i dyrektorów dotyczące prowadzenia działalności zgodnie z zaangażowaniem spółki na rzecz zachowania etycznego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</a:b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i zgodnego z prawem.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"/>
                </a:rPr>
                <a:t>Instrukcje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Należy udostępnić Kodeks postępowania wszystkim urzędnikom, dyrektorom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</a:b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i pracownikom (w tym nowym pracownikom w momencie zatrudnienia).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Należy zapewnić Szkolenie dotyczące kodeksu postępowania w ramach procesu rekrutacji i okresowo, aby zapewnić, że pracownicy rozumieją swoje obowiązki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</a:b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i zobowiązania w odniesieniu do </a:t>
              </a: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swojego postępowania.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Przechowywanie dokumentacji szkoleń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"/>
                </a:rPr>
                <a:t>Możliwe korzyści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Kodeks postępowania pomaga </a:t>
              </a: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pracownikom, gwarantując, że działalność jest prowadzona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</a:b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Helvetica"/>
                  <a:sym typeface="Helvetica"/>
                </a:rPr>
                <a:t>w sposób etyczny i zgodny z prawem. Zapewnia większą pewność działania partnerom biznesowym i udziałowcom. </a:t>
              </a: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 Neue"/>
                </a:rPr>
                <a:t>Inne dokumenty, jakie należy rozważyć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"/>
                </a:rPr>
                <a:t>Kodeks postępowania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8"/>
                  <a:cs typeface="Times New Roman" panose="02020603050405020304" pitchFamily="18" charset="0"/>
                  <a:sym typeface="Helvetica Neue"/>
                </a:rPr>
                <a:t>Lista obecności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64745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rPr>
              <a:t>Szkolenie dotyczące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Arial Unicode MS" panose="020B0604020202020204" pitchFamily="34" charset="-128"/>
                <a:cs typeface="Helvetica"/>
                <a:sym typeface="Helvetica"/>
              </a:rPr>
              <a:t> </a:t>
            </a: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rPr>
              <a:t>Kodeksu </a:t>
            </a:r>
            <a:b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rPr>
            </a:b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Helvetica"/>
                <a:sym typeface="Helvetica"/>
              </a:rPr>
              <a:t>postępowania 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700" b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Kodeks </a:t>
            </a:r>
            <a:r>
              <a:rPr kumimoji="0" lang="pl-PL" sz="2700" b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postępowania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Wstęp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Opis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Kodeks postępowania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ustanawia </a:t>
              </a:r>
              <a:r>
                <a:rPr lang="pl-PL" sz="1800" b="1" dirty="0">
                  <a:latin typeface="+mj-lt"/>
                  <a:ea typeface="Helvetica"/>
                  <a:cs typeface="Helvetica"/>
                  <a:sym typeface="Helvetica"/>
                </a:rPr>
                <a:t>zasady,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którymi należy się kierować wykonując swoje obowiązki i zobowiązania oraz gwarantuje 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zgodność 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z zaangażowaniem spółki </a:t>
              </a:r>
              <a:b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na rzecz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postępowania etycznego </a:t>
              </a:r>
              <a:b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 zgodnego z prawem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Opis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Zaangażowanie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389333" y="4880855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Zobowiązania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58935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Zastosowanie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Wstęp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6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Zaangażowanie</a:t>
              </a:r>
              <a:endParaRPr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pl-PL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Nie </a:t>
              </a:r>
              <a:r>
                <a:rPr lang="pl-PL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wolno</a:t>
              </a:r>
              <a:r>
                <a:rPr lang="pl-PL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naruszać żadnych obowiązujących przepisów ani regulacji w trakcie wykonywania </a:t>
              </a:r>
              <a:b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l-PL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swoich obowiązków ani angażować się w jakiekolwiek </a:t>
              </a:r>
              <a:r>
                <a:rPr lang="pl-PL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niewłaściwe działanie,</a:t>
              </a:r>
              <a:r>
                <a:rPr lang="pl-PL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które mogłoby zagrozić</a:t>
              </a:r>
              <a:r>
                <a:rPr lang="pl-PL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reputacji</a:t>
              </a:r>
              <a:r>
                <a:rPr lang="pl-PL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spółki lub jej relacjom z klientami lub </a:t>
              </a:r>
              <a:r>
                <a:rPr lang="pl-PL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stronami trzecimi. Nie wolno nigdy oferować, żądać, płacić ani przyjmować łapówek ani niewłaściwych płatności.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Opis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Zaangażowanie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396941" y="4880855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Zobowiązania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58926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Zastosowanie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Wstęp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Zobowiązania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Obowiązkiem każdego jest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zrozumieć 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Kodeks postępowania oraz przestrzegać go, a także 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zgłaszać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wszystkie domniemane przypadki 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naruszenia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polityki lub prawa (w tym naruszenia podniesione przez strony trzecie).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Opis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052600" y="3672328"/>
                <a:ext cx="2075152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Zaangażowanie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389339" y="4880855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Zobowiązania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58935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Zastosowanie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Wstęp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8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Zastosowanie</a:t>
              </a:r>
              <a:endParaRPr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kodeks postępowania obowiązuje </a:t>
              </a:r>
              <a:r>
                <a:rPr lang="pl-PL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wszystkich urzędników, dyrektorów i pracowników</a:t>
              </a:r>
              <a:r>
                <a:rPr lang="pl-PL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spółki (łącznie nazywanych „pracownikami”).</a:t>
              </a:r>
              <a:r>
                <a:rPr lang="pl-PL" sz="1800" dirty="0">
                  <a:solidFill>
                    <a:schemeClr val="dk1"/>
                  </a:solidFill>
                  <a:latin typeface="+mj-lt"/>
                </a:rPr>
                <a:t> </a:t>
              </a:r>
              <a:endParaRPr sz="3600" dirty="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Opis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211657" y="3672328"/>
                <a:ext cx="181731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Zaangażowanie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389338" y="4880855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Zobowiązania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51339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Zastosowanie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5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Na następnych slajdach wyszczególniono </a:t>
            </a:r>
            <a:r>
              <a:rPr lang="pl-PL" sz="85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zasady,</a:t>
            </a:r>
            <a:r>
              <a:rPr lang="pl-PL" sz="850" b="1" strike="sngStrike" dirty="0">
                <a:solidFill>
                  <a:srgbClr val="0000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pl-PL" sz="85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które obowiązują i muszą być przestrzegane przez wszystkich pracowników.</a:t>
            </a:r>
            <a:endParaRPr sz="85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Podstawowe wytyczne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Następujące wytyczne dotyczą wszystkich pracowników: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Zgodność z przepisami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Firma prowadzi swoją działalność zgodnie z wszystkimi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obowiązującymi przepisami, zasadami </a:t>
            </a:r>
            <a:b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 regulacjami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oraz z zachowaniem firmowych </a:t>
            </a:r>
            <a:r>
              <a:rPr lang="pl-PL" sz="1100" b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standardów etycznych</a:t>
            </a:r>
            <a:r>
              <a:rPr lang="pl-PL" sz="110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Konflikt interesów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Należy unikać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konfliktu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lub wrażenia konfliktu między swoimi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osobistymi interesami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zobowiązaniami zawodowymi i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interesami spółki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 Każdy potencjalny konflikt interesów należy omówić ze swoim kierownikiem.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Sprawiedliwe postępowanie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Wszyscy pracownicy postępują z klientami, dostawcami, konkurencją i niezależnymi audytorami spółki </a:t>
            </a:r>
            <a:b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w sposób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sprawiedliwy i przejrzysty 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nie 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uzyskują niesprawiedliwej przewagi nad nikim poprzez manipulację, ukrywanie, nadużywanie informacji poufnych ani nieprawidłową interpretację faktów.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Konflikt interesów</a:t>
            </a:r>
            <a:r>
              <a:rPr lang="pl-PL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zachodzi, gdy </a:t>
            </a:r>
            <a:r>
              <a:rPr lang="pl-PL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prywatne interesy danej osoby kolidują w jakikolwiek sposób z interesami firmy lub sprawiają takie wrażenie</a:t>
            </a:r>
            <a:r>
              <a:rPr lang="pl-PL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Do konfliktu może dojść również </a:t>
            </a:r>
            <a:b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w przypadku, kiedy pracownik lub dyrektor albo członkowie ich rodzin </a:t>
            </a:r>
            <a:r>
              <a:rPr lang="pl-PL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odniosą niestosowane osobiste korzyści</a:t>
            </a:r>
            <a:r>
              <a:rPr lang="pl-PL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w wyniku swojego stanowiska w spółce.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pl-PL" sz="7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Sprawiedliwe postępowanie</a:t>
              </a:r>
              <a:endParaRPr kumimoji="0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Niewłaściwe płatności </a:t>
                </a:r>
                <a:endParaRPr kumimoji="0" sz="7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i sprzedaż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Raportowanie </a:t>
                </a:r>
                <a:br>
                  <a:rPr kumimoji="0" lang="en-US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 dokumentowanie informacji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8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Zgodność </a:t>
                </a:r>
                <a:b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kumimoji="0" lang="pl-PL" sz="8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z przepisami</a:t>
                </a:r>
                <a:endParaRPr kumimoji="0" sz="8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Konflikt interesów</a:t>
                </a:r>
                <a:endParaRPr kumimoji="0" sz="7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Kontakty z HCP i G</a:t>
                </a:r>
                <a:r>
                  <a:rPr lang="pl-PL" sz="75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Podstawowe wytyczne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(ciąg dalszy)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463731" y="683598"/>
            <a:ext cx="8549640" cy="38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100" b="1" i="0" u="none" strike="noStrike" cap="none" spc="-20" normalizeH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Następujące wytyczne dotyczą wszystkich pracowników: </a:t>
            </a:r>
            <a:endParaRPr kumimoji="0" sz="1100" b="1" i="0" u="none" strike="noStrike" cap="none" spc="-20" normalizeH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Marketing i sprzedaż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Spółka i jej pracownicy będą przedstawiali swoje produkty i usługi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w sposób dokładny 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 będą przestrzegali obowiązujących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wymogów regulacyjnych i prawnych 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dotyczących marketingu i sprzedaży produktów i usług.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Dokumentowanie i raportowanie informacji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Spółka i jej pracownicy będą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dokumentowali i raportowali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wszystkie informacje </a:t>
            </a:r>
            <a:r>
              <a:rPr lang="pl-PL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w sposób dokładny i uczciwy,</a:t>
            </a:r>
            <a:r>
              <a:rPr lang="pl-PL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terminowo z wystarczającym poziomem szczegółowości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l-PL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Niewłaściwe płatności </a:t>
            </a:r>
          </a:p>
          <a:p>
            <a:pPr>
              <a:lnSpc>
                <a:spcPct val="115000"/>
              </a:lnSpc>
            </a:pP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Spółka nie zapewni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niczego posiadającego wartość</a:t>
            </a: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, w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gotówce lub w naturze</a:t>
            </a: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, z niezgodnym z prawem lub korupcyjnym zamiarem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uzyskania niewłaściwej przewagi</a:t>
            </a:r>
            <a:endParaRPr sz="1100" b="1" dirty="0">
              <a:solidFill>
                <a:schemeClr val="dk1"/>
              </a:solidFill>
              <a:latin typeface="+mj-lt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Kontakty z pracownikami opieki zdrowotnej i urzędnikami państwowymi</a:t>
            </a:r>
          </a:p>
          <a:p>
            <a:pPr marL="0">
              <a:lnSpc>
                <a:spcPct val="115000"/>
              </a:lnSpc>
            </a:pP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Każda płatność lub wydatek poniesiony w imieniu HCP i urzędników państwowych (posiłki, podróż itp.) będzie zgodny z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obowiązującymi przepisami i regulacjami</a:t>
            </a: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, potwierdzony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zgodnymi z prawem i jasno określonymi potrzebami </a:t>
            </a: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i </a:t>
            </a:r>
            <a:r>
              <a:rPr lang="pl-PL" sz="1100" b="1" dirty="0">
                <a:solidFill>
                  <a:schemeClr val="dk1"/>
                </a:solidFill>
                <a:latin typeface="+mj-lt"/>
                <a:cs typeface="Helvetica"/>
              </a:rPr>
              <a:t>przejrzystymi dokumentami</a:t>
            </a:r>
            <a:r>
              <a:rPr lang="pl-PL" sz="110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  <a:b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</a:br>
            <a:r>
              <a:rPr lang="pl-PL" sz="1100" spc="-20" dirty="0">
                <a:solidFill>
                  <a:schemeClr val="dk1"/>
                </a:solidFill>
                <a:latin typeface="+mj-lt"/>
                <a:cs typeface="Helvetica"/>
              </a:rPr>
              <a:t>Spółka może angażować tylko tych HCP/GO, których </a:t>
            </a:r>
            <a:r>
              <a:rPr lang="pl-PL" sz="1100" b="1" spc="-20" dirty="0">
                <a:solidFill>
                  <a:schemeClr val="dk1"/>
                </a:solidFill>
                <a:latin typeface="+mj-lt"/>
                <a:cs typeface="Helvetica"/>
              </a:rPr>
              <a:t>wiedza fachowa i doświadczenie </a:t>
            </a:r>
            <a:r>
              <a:rPr lang="pl-PL" sz="1100" spc="-20" dirty="0">
                <a:solidFill>
                  <a:schemeClr val="dk1"/>
                </a:solidFill>
                <a:latin typeface="+mj-lt"/>
                <a:cs typeface="Helvetica"/>
              </a:rPr>
              <a:t>są odpowiednie w świetle potrzeby biznesowej.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+mj-lt"/>
                <a:ea typeface="GothamHTF-Book"/>
                <a:cs typeface="GothamHTF-Book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441833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pl-PL" sz="7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Sprawiedliwe postępowanie</a:t>
              </a:r>
              <a:endParaRPr kumimoji="0" sz="7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Niewłaściwe płatności </a:t>
                </a:r>
                <a:endParaRPr kumimoji="0" sz="75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i sprzedaż</a:t>
                </a:r>
                <a:endParaRPr kumimoji="0" sz="7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Raportowanie </a:t>
                </a:r>
                <a:br>
                  <a:rPr kumimoji="0" lang="en-US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 dokumentowanie informacji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Zgodność z przepisami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Konflikt interesów</a:t>
                </a:r>
                <a:endParaRPr kumimoji="0" sz="7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pl-PL" sz="75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Kontakty z HCP i G</a:t>
                </a:r>
                <a:r>
                  <a:rPr lang="pl-PL" sz="750">
                    <a:solidFill>
                      <a:schemeClr val="bg1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</a:t>
                </a:r>
                <a:endParaRPr kumimoji="0" sz="75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67984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Zgodność z kodeksem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postępowania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Raportowanie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Każdy przypadek, ryzyko lub problem niezgodności z Kodeksem postępowania musi być niezwłocznie zgłaszany kierownikowi będącemu przełożonym pracownika, odpowiedniego oddziału lub jednostki operacyjnej.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Zgłoszeń można dokonywać anonimowo, jeśli jest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to dozwolone przez lokalne przepisy; nie będzie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to przyczyną żadnych działań odwetowych.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Zakończenie współpracy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Brak przestrzegania kodeksu postępowania może skutkować działaniem dyscyplinarnym, włącznie z wypowiedzeniem stosunku pracy w stosownych przypadkach.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Obowiązkiem </a:t>
            </a:r>
            <a:r>
              <a:rPr lang="pl-PL" sz="11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każdego</a:t>
            </a:r>
            <a:r>
              <a:rPr lang="pl-PL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jest zrozumienie </a:t>
            </a:r>
            <a:b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i przestrzeganie Kodeksu postępowania oraz zgłaszanie przypadków potencjalnego naruszenia polityki </a:t>
            </a:r>
            <a:b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l-PL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lub przepisów (w tym naruszenia podniesionego przez strony trzecie).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C9718-29B1-4F47-BF94-B92B05D49214}">
  <ds:schemaRefs>
    <ds:schemaRef ds:uri="http://schemas.microsoft.com/office/2006/metadata/properties"/>
    <ds:schemaRef ds:uri="417a1e4b-72df-449d-84f0-0965c630282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79241f8-c8fe-441b-bad5-56514653fd5b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A94AD1A-98EE-4E0F-86B7-9A2FD926305F}"/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767</Words>
  <Application>Microsoft Office PowerPoint</Application>
  <PresentationFormat>On-screen Show (16:9)</PresentationFormat>
  <Paragraphs>106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Helvetica</vt:lpstr>
      <vt:lpstr>Arial Black</vt:lpstr>
      <vt:lpstr>Wingdings</vt:lpstr>
      <vt:lpstr>Arial</vt:lpstr>
      <vt:lpstr>Helvetica Neue</vt:lpstr>
      <vt:lpstr>Helvetica Neue Light</vt:lpstr>
      <vt:lpstr>Calibri</vt:lpstr>
      <vt:lpstr>Arial Unicode MS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Rawal, Sabil</cp:lastModifiedBy>
  <cp:revision>24</cp:revision>
  <dcterms:modified xsi:type="dcterms:W3CDTF">2022-11-15T20:59:48Z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