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 Neue" panose="020B0403020202020204" pitchFamily="34" charset="0"/>
      <p:regular r:id="rId23"/>
      <p:bold r:id="rId24"/>
      <p:italic r:id="rId25"/>
      <p:boldItalic r:id="rId26"/>
    </p:embeddedFont>
    <p:embeddedFont>
      <p:font typeface="Helvetica Neue Light" panose="02000403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="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비용, 여행 등급을 자세히 설명하는 교통비 문서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ko-kr" sz="1400" b="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지출, 참석자 및 직함을 자세히 설명하는 </a:t>
          </a:r>
          <a:br>
            <a:rPr lang="en-US" altLang="ko-KR" sz="1400" b="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b="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숙박 및 식사 문서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ko-kr" sz="1400" b="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지출 승인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ko-kr" sz="1400" b="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항목별 영수증 원본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ko-kr" sz="1400" b="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사업 목적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금액, 서비스 날짜 및 서비스 유형 또는 받은 제품을 자세히 설명하는 인보이스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내부 승인, 구매주문서(PO) 및 지급 증명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수행 증빙(예: 배달 통지서, 자료)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ko-kr" sz="14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계약, 서면 합의 및 부록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ko-kr" sz="1400" b="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서신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영수증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사용 목적 및 금액을 포함한 바우처 요청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승인자 서명 및 지불 날짜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조정(예: 지불 대 사용) 및 미사용 자금이 반환되었다는 증거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요청 양식 및 비즈니스 정당성을 포함한 </a:t>
          </a:r>
          <a:br>
            <a:rPr lang="en-US" alt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사전 승인 문서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자금이 어떻게 활용되었는지에 대한 증거</a:t>
          </a:r>
          <a:br>
            <a:rPr lang="en-US" alt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(예: 의제, 백서, 연구)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교통, 숙박 및 식사 문서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ko-kr" sz="1400" spc="-2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이벤트나 회의의 경우 참석자 명단, 부스 사진 등</a:t>
          </a:r>
          <a:endParaRPr sz="1400" b="0" spc="-2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화물 운송업자 / 통관 대행업자 / 에이전트 계약</a:t>
          </a:r>
          <a:endParaRPr sz="1400" b="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세관 / 화물 송장 및 영수증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세관 양식 및 가격 목록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제3자 지급 송금 / 전신 송금 양식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정부에서 발행한 세금 영수증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고객 구매주문서(PO)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판매 인보이스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배송 문서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제공 받은 할인이 포함된 가격 목록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ko-kr" sz="14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고객으로부터 받은 지급 증거</a:t>
          </a:r>
          <a:endParaRPr sz="1400" b="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ko-kr" sz="2000" b="1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판매된 제품 및/또는 제공되는 서비스의 특성을 반영하는 충분한 증빙 문서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ko-kr" sz="2000" b="1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제공되는 서비스에 대한 상세한 설명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ko-kr" sz="2000" b="1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증빙은 계약 요금과 일치함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ko-kr" sz="2000" b="1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서비스가 정당하고 합법적인 사업 목적을 </a:t>
          </a:r>
          <a:br>
            <a:rPr lang="en-US" altLang="ko-KR" sz="2000" b="1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</a:br>
          <a:r>
            <a:rPr lang="ko-kr" sz="2000" b="1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위한 것임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ko-kr" sz="2000" b="1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적절하게 입증된 승인</a:t>
          </a: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비용, 여행 등급을 자세히 설명하는 교통비 문서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지출, 참석자 및 직함을 자세히 설명하는 </a:t>
          </a:r>
          <a:br>
            <a:rPr lang="en-US" altLang="ko-KR" sz="1400" b="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b="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숙박 및 식사 문서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지출 승인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항목별 영수증 원본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사업 목적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금액, 서비스 날짜 및 서비스 유형 또는 받은 제품을 자세히 설명하는 인보이스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계약, 서면 합의 및 부록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내부 승인, 구매주문서(PO) 및 지급 증명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수행 증빙(예: 배달 통지서, 자료)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서신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영수증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사용 목적 및 금액을 포함한 바우처 요청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승인자 서명 및 지불 날짜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조정(예: 지불 대 사용) 및 미사용 자금이 반환되었다는 증거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요청 양식 및 비즈니스 정당성을 포함한 </a:t>
          </a:r>
          <a:br>
            <a:rPr lang="en-US" alt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사전 승인 문서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자금이 어떻게 활용되었는지에 대한 증거</a:t>
          </a:r>
          <a:br>
            <a:rPr lang="en-US" alt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</a:br>
          <a:r>
            <a:rPr 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(예: 의제, 백서, 연구)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교통, 숙박 및 식사 문서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spc="-2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이벤트나 회의의 경우 참석자 명단, 부스 사진 등</a:t>
          </a:r>
          <a:endParaRPr sz="1400" b="0" kern="1200" spc="-2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 dirty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화물 운송업자 / 통관 대행업자 / 에이전트 계약</a:t>
          </a:r>
          <a:endParaRPr sz="1400" b="0" kern="1200" baseline="0" dirty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세관 / 화물 송장 및 영수증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세관 양식 및 가격 목록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제3자 지급 송금 / 전신 송금 양식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정부에서 발행한 세금 영수증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고객 구매주문서(PO)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판매 인보이스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배송 문서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제공 받은 할인이 포함된 가격 목록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baseline="0">
              <a:solidFill>
                <a:srgbClr val="323643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 Light"/>
            </a:rPr>
            <a:t>고객으로부터 받은 지급 증거</a:t>
          </a:r>
          <a:endParaRPr sz="1400" b="0" kern="1200" baseline="0">
            <a:solidFill>
              <a:schemeClr val="tx1"/>
            </a:solidFill>
            <a:latin typeface="Arial" panose="020B0604020202020204" pitchFamily="34" charset="0"/>
            <a:ea typeface="Gulim" panose="020B0600000101010101" pitchFamily="34" charset="-127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판매된 제품 및/또는 제공되는 서비스의 특성을 반영하는 충분한 증빙 문서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제공되는 서비스에 대한 상세한 설명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증빙은 계약 요금과 일치함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서비스가 정당하고 합법적인 사업 목적을 </a:t>
          </a:r>
          <a:br>
            <a:rPr lang="en-US" altLang="ko-KR" sz="2000" b="1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</a:br>
          <a:r>
            <a:rPr lang="ko-kr" sz="2000" b="1" kern="1200" baseline="0" dirty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위한 것임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b="1" kern="1200" baseline="0">
              <a:solidFill>
                <a:schemeClr val="tx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rPr>
            <a:t>적절하게 입증된 승인</a:t>
          </a: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10/13/2022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10/13/2022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10/13/2022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10/13/2022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10/13/2022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10/13/2022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10/13/2022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10/13/2022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10/13/2022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10/13/2022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6"/>
            <a:ext cx="3815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aseline="0" dirty="0">
                <a:solidFill>
                  <a:srgbClr val="34495E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 Neue Light"/>
                <a:sym typeface="Helvetica Neue Light"/>
              </a:rPr>
              <a:t>장부와 기록 요건 교육</a:t>
            </a:r>
            <a:endParaRPr sz="1400" baseline="0" dirty="0">
              <a:solidFill>
                <a:srgbClr val="34495E"/>
              </a:solidFill>
              <a:latin typeface="Arial" panose="020B0604020202020204" pitchFamily="34" charset="0"/>
              <a:ea typeface="Gulim" panose="020B0600000101010101" pitchFamily="34" charset="-127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10/13/2022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장부와 기록 </a:t>
            </a:r>
            <a:br>
              <a:rPr lang="en-US" alt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요건</a:t>
            </a:r>
            <a:r>
              <a:rPr lang="en-US" alt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</a:t>
            </a: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교육</a:t>
            </a:r>
            <a:endParaRPr sz="24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1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430059" cy="1228066"/>
            <a:chOff x="599440" y="953606"/>
            <a:chExt cx="74300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692824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b="1" dirty="0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설명</a:t>
              </a:r>
              <a:endParaRPr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ko-kr" sz="1200" dirty="0"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고위험 활동, 지급 및 계정(예: 지출 보고서, 소액 현금 등)에 대한 완전하고 정확한 증빙 문서 유지와 관련된 지침을 제공합니다. 직원은 문서 유지의 중요성과 적절한 장부와 기록 유지 </a:t>
              </a:r>
              <a:br>
                <a:rPr lang="en-US" altLang="ko-KR" sz="1200" dirty="0"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</a:br>
              <a:r>
                <a:rPr lang="ko-kr" sz="1200" dirty="0"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방법을 더 잘 이해하기 위해 이 교육을 받아야 합니다.</a:t>
              </a:r>
              <a:endParaRPr sz="1200"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sz="1100" dirty="0"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sz="1100" dirty="0"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sz="1600" b="1" dirty="0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sz="1600" b="1" dirty="0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6872778" cy="1390689"/>
            <a:chOff x="599440" y="3831139"/>
            <a:chExt cx="687277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13554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b="1" dirty="0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지침</a:t>
              </a:r>
              <a:endParaRPr dirty="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ko-kr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</a:rPr>
                <a:t>새로 고용된 직원을 포함하여</a:t>
              </a:r>
              <a:r>
                <a:rPr lang="en-US" altLang="ko-KR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</a:rPr>
                <a:t> </a:t>
              </a:r>
              <a:r>
                <a:rPr lang="ko-KR" alt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</a:rPr>
                <a:t>해당 책임을 지는</a:t>
              </a:r>
              <a:r>
                <a:rPr lang="ko-kr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</a:rPr>
                <a:t> 장부와 기록 유지를 담당하는 직원에게 정기적인 교육을 제공합니다.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ko-kr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Helvetica Neue Light"/>
                </a:rPr>
                <a:t>직원이 필요할 때 교육 자료를 확인할 수 있도록 합니다.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ko-kr" sz="1200" dirty="0">
                  <a:latin typeface="Arial" panose="020B0604020202020204" pitchFamily="34" charset="0"/>
                  <a:ea typeface="Gulim" panose="020B0600000101010101" pitchFamily="34" charset="-127"/>
                  <a:cs typeface="Helvetica"/>
                  <a:sym typeface="Helvetica"/>
                </a:rPr>
                <a:t>출석 서명 시트를 이용하여 각 교육 세션의 참석자를 기록합니다.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20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b="1">
                  <a:solidFill>
                    <a:srgbClr val="34495E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기대 가능한 편익</a:t>
              </a:r>
              <a:endParaRPr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ko-kr" sz="1200"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정확한 장부와 기록을 유지하면 비즈니스 거래를 합리적으로 상세하게 기록하고 적절한 내부 회계 통제를 유지할 수 있습니다. 정확한 장부와 기록은 효과적인 계획, 예산 책정, 보고 및 자원 할당에 도움이 됩니다.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고려해야 할 기타 문서</a:t>
              </a:r>
              <a:endParaRPr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ko-kr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출석 서명 시트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ko-kr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장부와 기록 지침</a:t>
              </a:r>
              <a:endParaRPr sz="1200">
                <a:solidFill>
                  <a:srgbClr val="2E74B5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o-kr" sz="1200" b="1">
                  <a:solidFill>
                    <a:srgbClr val="34495E"/>
                  </a:solidFill>
                  <a:effectLst/>
                  <a:latin typeface="Arial" panose="020B0604020202020204" pitchFamily="34" charset="0"/>
                  <a:ea typeface="Gulim" panose="020B0600000101010101" pitchFamily="34" charset="-127"/>
                  <a:cs typeface="Times New Roman" panose="02020603050405020304" pitchFamily="18" charset="0"/>
                </a:rPr>
                <a:t> </a:t>
              </a:r>
              <a:endParaRPr sz="1200">
                <a:effectLst/>
                <a:latin typeface="Arial" panose="020B0604020202020204" pitchFamily="34" charset="0"/>
                <a:ea typeface="Gulim" panose="020B0600000101010101" pitchFamily="34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주요 요점</a:t>
            </a:r>
            <a:endParaRPr sz="24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10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8394902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ko-kr" sz="3600" b="1">
                <a:solidFill>
                  <a:srgbClr val="FFFFFF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 Neue"/>
                <a:sym typeface="Helvetica Neue"/>
              </a:rPr>
              <a:t>장부와 기록 요건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cap="none" normalizeH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정확한 장부와 기록 유지 시 편익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3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종종 계약서에 명시되어 있는 제조사별 장부와 </a:t>
              </a:r>
              <a:br>
                <a:rPr lang="en-US" alt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</a:br>
              <a:r>
                <a:rPr 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기록을 쉽게 분리할 수 있습니다.</a:t>
              </a:r>
              <a:endParaRPr sz="1600" dirty="0"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60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정보에 입각한 비즈니스 결정을 더 잘 내리고 잠재적인 기회를 더 잘 식별할 수 있습니다.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감사에 대한 응답으로 문서를 신속하게 생성할 </a:t>
              </a:r>
              <a:br>
                <a:rPr lang="en-US" alt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</a:br>
              <a:r>
                <a:rPr 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수 있습니다</a:t>
              </a:r>
              <a:r>
                <a:rPr 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(</a:t>
              </a:r>
              <a:r>
                <a:rPr 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많은 계약에는 </a:t>
              </a:r>
              <a:r>
                <a:rPr 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실행 가능한 </a:t>
              </a:r>
              <a:r>
                <a:rPr 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감사 </a:t>
              </a:r>
              <a:br>
                <a:rPr lang="en-US" alt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</a:br>
              <a:r>
                <a:rPr lang="ko-kr" sz="1600" dirty="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조항이 포함됨</a:t>
              </a:r>
              <a:r>
                <a:rPr lang="ko-kr" sz="1600"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).</a:t>
              </a:r>
              <a:endParaRPr sz="1600" dirty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600">
                  <a:solidFill>
                    <a:srgbClr val="000000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세금 및 규제 관련 문의에 신속하게 응합니다.</a:t>
              </a:r>
              <a:endParaRPr sz="160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890313" y="2491746"/>
                <a:ext cx="11700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2000" b="1" dirty="0">
                    <a:solidFill>
                      <a:srgbClr val="ACCBF9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"/>
                  </a:rPr>
                  <a:t>문의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2000" b="1" dirty="0">
                    <a:solidFill>
                      <a:srgbClr val="E0EBF6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"/>
                  </a:rPr>
                  <a:t>결정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6" y="4805572"/>
                <a:ext cx="91440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2000" b="1" dirty="0">
                    <a:solidFill>
                      <a:srgbClr val="24285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"/>
                  </a:rPr>
                  <a:t>감사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-kr" sz="2000" b="1" dirty="0">
                    <a:solidFill>
                      <a:srgbClr val="072C62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"/>
                  </a:rPr>
                  <a:t>기록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다음 슬라이드는 </a:t>
            </a:r>
            <a:r>
              <a:rPr lang="ko-kr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특정 </a:t>
            </a:r>
            <a:r>
              <a:rPr lang="ko-kr" sz="1400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유형의 </a:t>
            </a:r>
            <a:r>
              <a:rPr lang="ko-kr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거래에</a:t>
            </a:r>
            <a:r>
              <a:rPr lang="ko-kr" sz="1400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대해 보관해야 하는 문서 유형을 자세히 설명합니다. 문서를</a:t>
            </a:r>
            <a:r>
              <a:rPr lang="ko-kr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사용할 수 없는 경우에는</a:t>
            </a:r>
            <a:r>
              <a:rPr lang="ko-kr" sz="1400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 </a:t>
            </a:r>
            <a:r>
              <a:rPr lang="ko-kr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, 문서를 사용할 수 없는 이유에 대한 설명을 문서화해야 합니다</a:t>
            </a:r>
            <a:r>
              <a:rPr lang="ko-kr" sz="1400" dirty="0">
                <a:solidFill>
                  <a:schemeClr val="lt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.</a:t>
            </a:r>
            <a:endParaRPr sz="1400" dirty="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직원 지출 보고서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4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694054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지불</a:t>
            </a:r>
            <a:endParaRPr sz="24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5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916760979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dirty="0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소액 현금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6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0860437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1365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후원비, 기부금 및 후원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7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64254589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8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라이센스, 화물, 운송 </a:t>
            </a:r>
            <a:br>
              <a:rPr lang="en-US" alt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</a:br>
            <a:r>
              <a:rPr lang="ko-kr" sz="2200" b="1" dirty="0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및 세관 비용</a:t>
            </a:r>
            <a:endParaRPr sz="2200" b="1" dirty="0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220529629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>
                <a:solidFill>
                  <a:srgbClr val="AACFD0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"/>
              </a:rPr>
              <a:t>판매 주문서</a:t>
            </a:r>
            <a:endParaRPr sz="2400" b="1">
              <a:solidFill>
                <a:srgbClr val="AACFD0"/>
              </a:solidFill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rPr>
              <a:t>9</a:t>
            </a:fld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  <a:sym typeface="Helvetica Neue Light"/>
              </a:rPr>
              <a:t>최소한 다음 문서를 유지해야 합니다.</a:t>
            </a:r>
            <a:endParaRPr>
              <a:latin typeface="Arial" panose="020B0604020202020204" pitchFamily="34" charset="0"/>
              <a:ea typeface="Gulim" panose="020B0600000101010101" pitchFamily="34" charset="-127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직원 지출 보고서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지불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ko-kr" sz="1200" b="1" i="0" u="none" strike="noStrike" cap="none">
                      <a:solidFill>
                        <a:srgbClr val="F4F7F7"/>
                      </a:solidFill>
                      <a:latin typeface="Arial" panose="020B0604020202020204" pitchFamily="34" charset="0"/>
                      <a:ea typeface="Gulim" panose="020B0600000101010101" pitchFamily="34" charset="-127"/>
                      <a:cs typeface="Helvetica" panose="020B0604020202020204" pitchFamily="34" charset="0"/>
                      <a:sym typeface="Helvetica Neue Light"/>
                    </a:rPr>
                    <a:t>소액 현금</a:t>
                  </a:r>
                  <a:endParaRPr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후원비, 기부금, </a:t>
                </a:r>
                <a:br>
                  <a:rPr lang="en-US" alt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</a:br>
                <a:r>
                  <a:rPr lang="ko-kr" sz="1200" b="1" i="0" u="none" strike="noStrike" cap="none" dirty="0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전시 및 후원</a:t>
                </a:r>
                <a:endParaRPr dirty="0"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ko-kr" sz="1200" b="1" i="0" u="none" strike="noStrike" cap="none">
                    <a:solidFill>
                      <a:srgbClr val="F4F7F7"/>
                    </a:solidFill>
                    <a:latin typeface="Arial" panose="020B0604020202020204" pitchFamily="34" charset="0"/>
                    <a:ea typeface="Gulim" panose="020B0600000101010101" pitchFamily="34" charset="-127"/>
                    <a:cs typeface="Helvetica" panose="020B0604020202020204" pitchFamily="34" charset="0"/>
                    <a:sym typeface="Helvetica Neue Light"/>
                  </a:rPr>
                  <a:t>라이센스, 화물, 운송, 세관 비용</a:t>
                </a:r>
                <a:endParaRPr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ko-kr" sz="1200" b="1" i="0" u="none" strike="noStrike" cap="none">
                  <a:solidFill>
                    <a:srgbClr val="F4F7F7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Helvetica" panose="020B0604020202020204" pitchFamily="34" charset="0"/>
                  <a:sym typeface="Helvetica Neue Light"/>
                </a:rPr>
                <a:t>판매 주문서</a:t>
              </a:r>
              <a:endParaRPr>
                <a:latin typeface="Arial" panose="020B0604020202020204" pitchFamily="34" charset="0"/>
                <a:ea typeface="Gulim" panose="020B0600000101010101" pitchFamily="34" charset="-127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556941955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Props1.xml><?xml version="1.0" encoding="utf-8"?>
<ds:datastoreItem xmlns:ds="http://schemas.openxmlformats.org/officeDocument/2006/customXml" ds:itemID="{3361D861-DB0C-465F-AB1F-96A80B7AB5A5}"/>
</file>

<file path=customXml/itemProps2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0F1D9-6BDA-4661-B7EE-9BEB468139EC}">
  <ds:schemaRefs>
    <ds:schemaRef ds:uri="http://schemas.microsoft.com/office/2006/metadata/properties"/>
    <ds:schemaRef ds:uri="aa124cef-80ee-4fcd-bafd-5e68c15586a5"/>
    <ds:schemaRef ds:uri="http://www.w3.org/XML/1998/namespace"/>
    <ds:schemaRef ds:uri="d3ed967d-d92a-4424-a53f-7c4da5d2a7ff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667</Words>
  <Application>Microsoft Office PowerPoint</Application>
  <PresentationFormat>Widescreen</PresentationFormat>
  <Paragraphs>120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Wingdings</vt:lpstr>
      <vt:lpstr>Calibri Light</vt:lpstr>
      <vt:lpstr>Arial</vt:lpstr>
      <vt:lpstr>Helvetica Neue Light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35</cp:revision>
  <dcterms:modified xsi:type="dcterms:W3CDTF">2022-10-13T17:57:37Z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Order">
    <vt:r8>139800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