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  <p:sldMasterId id="2147483682" r:id="rId5"/>
  </p:sldMasterIdLst>
  <p:notesMasterIdLst>
    <p:notesMasterId r:id="rId14"/>
  </p:notesMasterIdLst>
  <p:sldIdLst>
    <p:sldId id="256" r:id="rId6"/>
    <p:sldId id="257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itchFamily="2" charset="0"/>
      <p:regular r:id="rId19"/>
      <p:bold r:id="rId20"/>
      <p:italic r:id="rId21"/>
      <p:boldItalic r:id="rId22"/>
    </p:embeddedFont>
    <p:embeddedFont>
      <p:font typeface="Helvetica Neue" panose="020B04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Christie" initials="SC" lastIdx="3" clrIdx="0">
    <p:extLst>
      <p:ext uri="{19B8F6BF-5375-455C-9EA6-DF929625EA0E}">
        <p15:presenceInfo xmlns:p15="http://schemas.microsoft.com/office/powerpoint/2012/main" userId="Shannon Christie" providerId="None"/>
      </p:ext>
    </p:extLst>
  </p:cmAuthor>
  <p:cmAuthor id="2" name="DeBruyne, Els" initials="DE" lastIdx="9" clrIdx="1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  <p:cmAuthor id="3" name="Kevin" initials="K" lastIdx="11" clrIdx="2">
    <p:extLst>
      <p:ext uri="{19B8F6BF-5375-455C-9EA6-DF929625EA0E}">
        <p15:presenceInfo xmlns:p15="http://schemas.microsoft.com/office/powerpoint/2012/main" userId="S::kevin.p.turner@stryker.com::30cf1847-3e5c-466a-a876-c6a9749199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22" autoAdjust="0"/>
    <p:restoredTop sz="96374" autoAdjust="0"/>
  </p:normalViewPr>
  <p:slideViewPr>
    <p:cSldViewPr snapToGrid="0">
      <p:cViewPr varScale="1">
        <p:scale>
          <a:sx n="136" d="100"/>
          <a:sy n="136" d="100"/>
        </p:scale>
        <p:origin x="159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08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37" y="885591"/>
            <a:ext cx="7886700" cy="9942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3183639" y="125423"/>
            <a:ext cx="27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감사 권한 및 기대치</a:t>
            </a:r>
          </a:p>
        </p:txBody>
      </p:sp>
    </p:spTree>
    <p:extLst>
      <p:ext uri="{BB962C8B-B14F-4D97-AF65-F5344CB8AC3E}">
        <p14:creationId xmlns:p14="http://schemas.microsoft.com/office/powerpoint/2010/main" val="32772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875762"/>
            <a:ext cx="7886700" cy="3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5076" y="4904213"/>
            <a:ext cx="2752055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0" i="0" u="none" strike="noStrike" cap="none" baseline="0" dirty="0">
                <a:solidFill>
                  <a:srgbClr val="34495E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 Neue Light"/>
                <a:sym typeface="Helvetica Neue Light"/>
              </a:rPr>
              <a:t>감사 권한 및 기대치 교육</a:t>
            </a:r>
            <a:endParaRPr sz="1100" b="0" i="0" u="none" strike="noStrike" cap="none" baseline="0" dirty="0">
              <a:solidFill>
                <a:srgbClr val="34495E"/>
              </a:solidFill>
              <a:latin typeface="Arial" panose="020B0604020202020204" pitchFamily="34" charset="0"/>
              <a:ea typeface="Gulim" panose="020B0600000101010101" pitchFamily="34" charset="-127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1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6CEB6F-6D44-4C59-9C1D-327D1A115828}"/>
              </a:ext>
            </a:extLst>
          </p:cNvPr>
          <p:cNvGrpSpPr/>
          <p:nvPr/>
        </p:nvGrpSpPr>
        <p:grpSpPr>
          <a:xfrm>
            <a:off x="430094" y="670151"/>
            <a:ext cx="6136724" cy="906170"/>
            <a:chOff x="430094" y="670151"/>
            <a:chExt cx="6136724" cy="906170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AA80372D-59C4-4167-8BB1-013AEA652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30094" y="797350"/>
              <a:ext cx="542881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1"/>
              <a:ext cx="5623518" cy="90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ko-kr" sz="1000" b="1">
                  <a:solidFill>
                    <a:schemeClr val="dk2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설명</a:t>
              </a:r>
              <a:endParaRPr sz="1000" b="1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lvl="0">
                <a:spcBef>
                  <a:spcPts val="800"/>
                </a:spcBef>
                <a:buSzPts val="1100"/>
              </a:pPr>
              <a:r>
                <a:rPr lang="ko-kr" sz="10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감사 권한 및 기대치 교육은 유통업자/에이전트 소유자 및 </a:t>
              </a:r>
              <a:r>
                <a:rPr lang="ko-kr" sz="1000">
                  <a:solidFill>
                    <a:schemeClr val="tx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경영진이 (제조업체 또는 제조업체의 지정된 외부감사인에 의한) 감사의 의미와 감사를 준비하는 방법, 감사 중 기대하는 바를 제대로 이해할 수 있도록 하는 데 목표를 둡니다.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endParaRPr sz="1000" b="1">
                <a:solidFill>
                  <a:srgbClr val="34495E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0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 </a:t>
              </a:r>
              <a:endParaRPr sz="100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 </a:t>
              </a:r>
              <a:endParaRPr sz="100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 </a:t>
              </a:r>
              <a:endParaRPr sz="100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F496E-C1B7-4AFE-BDFE-A4AD7C362DE1}"/>
              </a:ext>
            </a:extLst>
          </p:cNvPr>
          <p:cNvGrpSpPr/>
          <p:nvPr/>
        </p:nvGrpSpPr>
        <p:grpSpPr>
          <a:xfrm>
            <a:off x="426874" y="2537887"/>
            <a:ext cx="6139944" cy="1057739"/>
            <a:chOff x="426874" y="2560730"/>
            <a:chExt cx="6139944" cy="1057739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05432A56-E2A0-435A-8768-11FB79357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26874" y="2712491"/>
              <a:ext cx="516425" cy="5865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60730"/>
              <a:ext cx="5623518" cy="105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o-kr" sz="1000" b="1" dirty="0">
                  <a:solidFill>
                    <a:schemeClr val="dk2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지침</a:t>
              </a:r>
              <a:endParaRPr sz="10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ko-kr" sz="10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해당 직원(들)이 감사 권한 및 기대치에 대한 교육을 받고 이해하도록 합니다.</a:t>
              </a: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ko-kr" sz="10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감사인에게 연락하고 감사인에게 정보를 제공하는 책임이 있는 모든 직원이 </a:t>
              </a:r>
              <a:br>
                <a:rPr lang="en-US" altLang="ko-KR" sz="10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</a:br>
              <a:r>
                <a:rPr lang="ko-kr" sz="10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감사 요청 이행에 대한 여러분의 기대치를 잘 알고 있는지 확인합니다.</a:t>
              </a:r>
              <a:endParaRPr sz="10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34495E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693B8-C943-4BA7-881B-F760FBCFF32C}"/>
              </a:ext>
            </a:extLst>
          </p:cNvPr>
          <p:cNvGrpSpPr/>
          <p:nvPr/>
        </p:nvGrpSpPr>
        <p:grpSpPr>
          <a:xfrm>
            <a:off x="426874" y="1612613"/>
            <a:ext cx="6139944" cy="888982"/>
            <a:chOff x="426874" y="1609692"/>
            <a:chExt cx="6139944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EACF2E-9AD4-4A39-99AD-4291B6441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874" y="1749380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609692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000" b="1">
                  <a:solidFill>
                    <a:schemeClr val="dk2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기대 가능한 편익</a:t>
              </a:r>
              <a:endParaRPr sz="1000" b="1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ko-kr" sz="10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이 교육은 전체 감사 절차를 더 잘 이해하는 데 도움이 되며, 결과적으로 성공적인 감사를 준비하고 비즈니스 중단을 최소화하며 제조업체와의 관계를 개선하는 데 도움이 됩니다.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5808-9C9F-4C7B-80C8-EA2EACA5F0FF}"/>
              </a:ext>
            </a:extLst>
          </p:cNvPr>
          <p:cNvGrpSpPr/>
          <p:nvPr/>
        </p:nvGrpSpPr>
        <p:grpSpPr>
          <a:xfrm>
            <a:off x="426873" y="3631917"/>
            <a:ext cx="5398476" cy="771996"/>
            <a:chOff x="426873" y="3618469"/>
            <a:chExt cx="5398476" cy="77199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F1AF5F4E-3F8C-472B-A488-9D82733CE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6873" y="3704748"/>
              <a:ext cx="516425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618469"/>
              <a:ext cx="4791924" cy="771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chemeClr val="dk2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"/>
                  <a:sym typeface="Helvetica Neue"/>
                </a:rPr>
                <a:t>고려해야 할 기타 문서</a:t>
              </a:r>
              <a:endParaRPr sz="10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Cambria"/>
                <a:sym typeface="Cambri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ko-kr" sz="10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 행동 강령</a:t>
              </a:r>
              <a:endParaRPr sz="10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ko-kr" sz="10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 장부와 기록 지침</a:t>
              </a: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ko-kr" sz="1000" b="0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ko-kr" sz="10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뇌물수수방지, 부패방지 교육</a:t>
              </a:r>
              <a:endParaRPr sz="100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27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감사 권한 및 </a:t>
            </a:r>
            <a:br>
              <a:rPr lang="en-US" alt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기대치</a:t>
            </a:r>
            <a:r>
              <a:rPr lang="en-US" alt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교육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6E34FB-C7CA-4433-9C88-A77B7C1A079E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0" y="959808"/>
            <a:ext cx="2695680" cy="2952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ko-kr" sz="2700" b="1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 Neue"/>
                <a:sym typeface="Helvetica Neue"/>
              </a:rPr>
              <a:t>감사 권한 및 기대치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179172"/>
            <a:ext cx="8700979" cy="2954214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ko-kr" sz="13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왜 우리가 감사를 받습니까? </a:t>
            </a:r>
            <a:endParaRPr sz="13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제조업체는 제3자 비즈니스 파트너의 전반적인 규정 이행을 보장하고 잠재적 위험을 식별하고 완화하기 위해 감사 권한을 </a:t>
            </a:r>
            <a:b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</a:b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행사합니다. 대부분의 경우 감사는 제조업체와 제3자 간의 업무 관계 개선과 효율화를 촉진하기 위해 수행됩니다. 일반적으로 유통업자와 제조업체 간의 협약에는 요청된 감사를 이행하겠다는 유통업자의 약속을 확인하는 "감사 권한" 조항이 포함됩니다.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ko-kr" sz="13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감사의 목적은 무엇입니까? </a:t>
            </a:r>
            <a:endParaRPr sz="13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감사의 목적은 제조업체가 부패 위험에 노출될 수 있는 활동에 대한 당사의 규정 준수 프로그램, 정책, 절차 및 내부 통제를 </a:t>
            </a:r>
            <a:b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</a:b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(문의, 문서화 및 거래 분석을 통해) 평가하고 이해하는 것입니다. 이 절차는 우리가 진실되게 행동하고 서면 협약에 따라 규정을 이행하는 방식으로 비즈니스를 수행하는 데 도움이 됩니다. 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ko-kr" sz="1200" b="1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당사의 데이터와 정보는 어떻게 사용됩니까? </a:t>
            </a:r>
          </a:p>
          <a:p>
            <a:pPr marL="341313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일반적으로 제조업체는 이러한 유형의 활동에 상당한 경험이 있는 내부 그룹이나 외부 감사인을 통해 제3자 감사를 수행합니다. 이러한 내부 그룹은 제조업체의 내부 감사 또는 규정 이행 기능에 포함될 수 있습니다. 이와 같은 감사팀은 보통 민감한 제3자 정보 </a:t>
            </a:r>
            <a:b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</a:br>
            <a:r>
              <a:rPr lang="ko-kr" sz="11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및 데이터를 처리해본 경험이 풍부합니다. 확실한 직업 의식으로 알아야 할 필요가 있는 경우에만 귀하의 데이터나 정보를 공유할 것이라 생각하셔도 좋습니다. 감사 목적으로 수집된 데이터 및 정보는 감사 결과 전달 이외의 다른 이유로 상업적 이해 관계자와 공유되지 않습니다.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400" b="1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ko-kr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4400"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3000"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ko-kr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ko-kr" sz="7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ko-kr" sz="7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55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379891"/>
            <a:ext cx="8700979" cy="2500731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ko-kr" sz="13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감사의 목적은 무엇입니까? </a:t>
            </a:r>
            <a:endParaRPr sz="13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342900" indent="0">
              <a:spcBef>
                <a:spcPts val="0"/>
              </a:spcBef>
              <a:buSzPts val="1100"/>
              <a:buNone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1. 다음 중점 영역을 포함하여, 뇌물수수방지, 부패방지("ABAC") 이행을 보장하기 위해: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1031875" indent="-241300">
              <a:spcBef>
                <a:spcPts val="0"/>
              </a:spcBef>
              <a:buClr>
                <a:schemeClr val="bg2"/>
              </a:buClr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금융 거래 및 규정 이행 관련 활동의 유형.</a:t>
            </a:r>
          </a:p>
          <a:p>
            <a:pPr marL="1028700" indent="-238125">
              <a:spcBef>
                <a:spcPts val="0"/>
              </a:spcBef>
              <a:buClr>
                <a:schemeClr val="bg2"/>
              </a:buClr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정확하고 완전한 장부와 기록.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적절한 내부 통제 및 거버넌스.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342900" indent="0">
              <a:spcBef>
                <a:spcPts val="0"/>
              </a:spcBef>
              <a:buNone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2. 다음을 식별하기 위해: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buClr>
                <a:srgbClr val="000000"/>
              </a:buClr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위험 요소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개선의 여지가 있는 영역</a:t>
            </a:r>
          </a:p>
          <a:p>
            <a:pPr marL="790575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None/>
            </a:pP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ko-kr" sz="13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감사를 통해 기대 가능한 편익으로는 무엇이 있습니까? </a:t>
            </a:r>
            <a:endParaRPr sz="13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Arial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감사는 수정 및/또는 개선할 수 있는 잠재적인 문제 또는 위험 영역을 식별하는 데 도움이 됩니다. 감사가 끝나면 비즈니스를 성장시키고 위험을 완화할 수 있도록 비즈니스 기능 및 규정 준수 프로그램을 개선하기 위한 권장 사항을 받게 됩니다. 감사는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또한 제조업체와의 또 다른 커뮤니케이션 채널을 열고 주요 비즈니스 파트너와의 관계를 개선하는 데 도움이 될 수 있습니다. 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ko-kr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4400"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ko-kr" sz="3000">
                <a:latin typeface="Arial" panose="020B0604020202020204" pitchFamily="34" charset="0"/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ko-kr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ko-kr" sz="7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ko-kr" sz="72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감사 준비 및 기대치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5" name="Google Shape;185;p27"/>
          <p:cNvSpPr txBox="1"/>
          <p:nvPr/>
        </p:nvSpPr>
        <p:spPr>
          <a:xfrm>
            <a:off x="73350" y="764587"/>
            <a:ext cx="8997300" cy="417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-kr" sz="13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일반 감사 준비 및 기대치에는 다음이 포함될 수 있습니다. </a:t>
            </a:r>
            <a:endParaRPr sz="13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현장 방문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당사 사무실 및/또는 운영 위치에 대한 현장 방문은 일반적으로 감사의 일부입니다. 당사 구내에서 팀을 호스팅하는 동안 방해가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될 수 있지만, 이는 종종 제조업체 또는 제조업체의 지정된 외부 감사인이 비즈니스 중단을 최소화하면서 감사를 신속하게 완료할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수 있는 가장 효율적인 방법입니다.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일반적으로 팀이 요청하는 사항: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1028700" lvl="2" indent="-228600">
              <a:lnSpc>
                <a:spcPct val="115000"/>
              </a:lnSpc>
              <a:buSzPts val="1200"/>
              <a:buFont typeface="Helvetica Neue"/>
              <a:buAutoNum type="romanLcPeriod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비밀이 보장되는 사무실 또는 회의실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투명한 토론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감사인과의 토론은 개방적이고 정직해야 합니다. 오답은 없습니다.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직원들은 현장에서 질문에 대한 답변을 모를 수 있다는 점에서 불안에 떨어선 안 됩니다. 항상 후속 조치의 기회가 있을 것입니다.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요청에 대한 응답 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감사인의 요청 사항에 대해 적시에 응해야 합니다. 일반적으로 요청 사항이 더 빨리 완료될수록 평시 업무를 더 빨리 재개할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수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요청에는 다음이 포함될 수 있지만 이에 국한되지 않습니다.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회사 배경 정보(예: 조직도, 정관).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정책, 절차 및 기타 관리 문서.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재무 데이터(예: 시산표, 총계정원장, 지출 기록).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거래 증빙 문서(예: 인보이스, 경비 보고서, 계약서, 승인 기록).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" name="Google Shape;185;p27">
            <a:extLst>
              <a:ext uri="{FF2B5EF4-FFF2-40B4-BE49-F238E27FC236}">
                <a16:creationId xmlns:a16="http://schemas.microsoft.com/office/drawing/2014/main" id="{D24F318E-13F2-4D1D-991D-622C1143B8CB}"/>
              </a:ext>
            </a:extLst>
          </p:cNvPr>
          <p:cNvSpPr txBox="1"/>
          <p:nvPr/>
        </p:nvSpPr>
        <p:spPr>
          <a:xfrm>
            <a:off x="2928061" y="2043260"/>
            <a:ext cx="5145421" cy="46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800100" lvl="2">
              <a:buSzPts val="1200"/>
            </a:pPr>
            <a:r>
              <a:rPr lang="ko-kr" sz="110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ii.     Wi-Fi 접속               iii.    이용 가능한 전기 콘센트</a:t>
            </a:r>
          </a:p>
          <a:p>
            <a:pPr marL="800100" lvl="2">
              <a:buSzPts val="1200"/>
            </a:pPr>
            <a:endParaRPr sz="1100">
              <a:solidFill>
                <a:srgbClr val="00B0F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668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감사 준비 및 기대치(계속)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6" name="Google Shape;195;p28"/>
          <p:cNvSpPr txBox="1"/>
          <p:nvPr/>
        </p:nvSpPr>
        <p:spPr>
          <a:xfrm>
            <a:off x="73350" y="1232100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-kr" sz="15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일반 감사 준비 및 기대치에는 다음이 포함될 수 있습니다(계속).</a:t>
            </a:r>
            <a:endParaRPr sz="15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완전한 문서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완전한 문서를 제공해야 합니다. 어떤 문서를 기대하는지에 대한 질문이 있는 경우, 절차 초기에 가능한 한 빨리 질문을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하십시오. 처음부터 문서를 완전하게 작성하면 특정 후속 요청이 필요하지 않을 수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요청 목록 식별자(예: 거래 ID)에 따라 문서를 구성하면 감사인은 문서를 신속하게 식별하고 잘 정리해 여러분에게 되돌려줄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수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후속 요청 및 추가 질문에 대한 이해 관계자 액세스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정보에 대한 후속 요청이 있을 수 있으므로 감사인이 모든 직원에 액세스할 수 있고 모든 직원이 감사인에게 적시에 응하는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것이 중요합니다. 감사팀이 특정 샘플 거래에 대해 직접적으로 알고 있는 직원과 직접 대화해야 하는 경우가 종종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필요한 경우 회계 시스템 워크스루(walkthrough)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어떤 경우에는 감사인이 당사의 절차를 이해하거나 친숙해지기 위해 회계 시스템에 대한 워크스루를 요청할 수 있습니다. 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088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감사 준비 및 기대치(계속)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123593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-kr" sz="15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감사에 대비하기 위해 오늘 할 수 있는 일: </a:t>
            </a:r>
            <a:endParaRPr sz="15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정책 및 절차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현재 구현된 버전의 정책 및 절차를 쉽게 액세스하고 사용할 수 있는지 확인합니다.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우리의 정책과 절차가 최종이고 날짜가 있고 버전이 찍혀 있는지 확인합니다.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정책 초안이 감사인에게 실수로 제공되지 않도록 모든 최종 정책 및 절차가 PDF 파일로 저장되었는지 확인합니다.</a:t>
            </a:r>
            <a:endParaRPr sz="9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장부와 기록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해당되는 경우 당사 회계 시스템 내에서 제조업체별 비즈니스 거래를 분리합니다. 그러나 여러 제조업체 또는 일반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비즈니스와 관련된 일반 및 관리 활동은 감사 범위에 포함될 수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내부 통제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재무 및 회계 절차를 프로토콜 또는 워크플로에 문서화하여 효율적인 절차 워크스루가 가능하도록 합니다. 이는 또한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한 직원에서 다른 직원으로 책임을 더 쉽게 이전할 수 있도록 합니다.</a:t>
            </a:r>
          </a:p>
          <a:p>
            <a:pPr marL="200025">
              <a:lnSpc>
                <a:spcPct val="115000"/>
              </a:lnSpc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제조업체 협약 및 정책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제조업체가 감사를 요청할 경우 당사의 이행 약속과 의무를 더 잘 이해하기 위해 제조업체와의 계약을 검토하십시오.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제3자 행동 강령과 같은 제조업체의 정책을 숙지하여 모든 요건을 이해하고 이행할 수 있도록 합니다.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822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감사 준비 및 기대치(계속)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097467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-kr" sz="1500" b="1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감사가 원격으로 수행되는 경우: </a:t>
            </a:r>
            <a:endParaRPr sz="1500" b="1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팀이 현장에 있는 것처럼 경험을 처리합니다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감사팀이 현장에 합류하지 않더라도 팀은 여전히 동일한 목적으로 유사한 절차를 수행합니다.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팀이 현장에 있는 것처럼 감사 경험을 취급한다면, 전체 감사는 원활하고 유익한 경험이 되어야 합니다.</a:t>
            </a:r>
            <a:endParaRPr sz="9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요청 사항에 계속 적시에 응합니다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감사인이 사무실에 있는 것처럼 감사인의 요청 사항에 적시에 응합니다.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 Neue"/>
              </a:rPr>
              <a:t>이렇게 하면 감사팀이 절차를 제시간에 효율적으로 완료할 수 있으므로 평소 업무에 돌아갈 수 있습니다.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ko-kr" sz="1300" b="1" u="sng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가능하면 화상 회의를 활용합니다</a:t>
            </a:r>
            <a:endParaRPr sz="1300" b="1" u="sng" dirty="0">
              <a:solidFill>
                <a:schemeClr val="bg2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감사팀은 여전히 특정 이해 관계자와 논의하기를 원할 것입니다. 가능하다면 화상 회의 기술을 활용하여 전화 통화를 </a:t>
            </a:r>
            <a:br>
              <a:rPr lang="en-US" alt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1100" dirty="0">
                <a:solidFill>
                  <a:schemeClr val="bg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하는 것보다 훨씬 더 영향력 있는 대면 상호작용을 하십시오.</a:t>
            </a:r>
          </a:p>
        </p:txBody>
      </p:sp>
    </p:spTree>
    <p:extLst>
      <p:ext uri="{BB962C8B-B14F-4D97-AF65-F5344CB8AC3E}">
        <p14:creationId xmlns:p14="http://schemas.microsoft.com/office/powerpoint/2010/main" val="298016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A467F-3464-44C2-BA3C-C9F0DB07850D}"/>
</file>

<file path=customXml/itemProps2.xml><?xml version="1.0" encoding="utf-8"?>
<ds:datastoreItem xmlns:ds="http://schemas.openxmlformats.org/officeDocument/2006/customXml" ds:itemID="{927C9718-29B1-4F47-BF94-B92B05D4921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3ed967d-d92a-4424-a53f-7c4da5d2a7ff"/>
    <ds:schemaRef ds:uri="http://www.w3.org/XML/1998/namespace"/>
    <ds:schemaRef ds:uri="417a1e4b-72df-449d-84f0-0965c6302828"/>
  </ds:schemaRefs>
</ds:datastoreItem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1089</Words>
  <Application>Microsoft Office PowerPoint</Application>
  <PresentationFormat>On-screen Show (16:9)</PresentationFormat>
  <Paragraphs>104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Wingdings</vt:lpstr>
      <vt:lpstr>Arial</vt:lpstr>
      <vt:lpstr>Helvetica</vt:lpstr>
      <vt:lpstr>Helvetica Neue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Mujaheed Gardi</cp:lastModifiedBy>
  <cp:revision>45</cp:revision>
  <dcterms:modified xsi:type="dcterms:W3CDTF">2022-10-13T17:51:03Z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Order">
    <vt:r8>139300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