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  <p:sldMasterId id="2147483682" r:id="rId5"/>
  </p:sldMasterIdLst>
  <p:notesMasterIdLst>
    <p:notesMasterId r:id="rId14"/>
  </p:notesMasterIdLst>
  <p:sldIdLst>
    <p:sldId id="256" r:id="rId6"/>
    <p:sldId id="257" r:id="rId7"/>
    <p:sldId id="267" r:id="rId8"/>
    <p:sldId id="268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Helvetica Neue" panose="02000803000000090004" pitchFamily="2" charset="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Christie" initials="SC" lastIdx="3" clrIdx="0">
    <p:extLst>
      <p:ext uri="{19B8F6BF-5375-455C-9EA6-DF929625EA0E}">
        <p15:presenceInfo xmlns:p15="http://schemas.microsoft.com/office/powerpoint/2012/main" userId="Shannon Christie" providerId="None"/>
      </p:ext>
    </p:extLst>
  </p:cmAuthor>
  <p:cmAuthor id="2" name="DeBruyne, Els" initials="DE" lastIdx="9" clrIdx="1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  <p:cmAuthor id="3" name="Kevin" initials="K" lastIdx="11" clrIdx="2">
    <p:extLst>
      <p:ext uri="{19B8F6BF-5375-455C-9EA6-DF929625EA0E}">
        <p15:presenceInfo xmlns:p15="http://schemas.microsoft.com/office/powerpoint/2012/main" userId="S::kevin.p.turner@stryker.com::30cf1847-3e5c-466a-a876-c6a9749199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51" autoAdjust="0"/>
  </p:normalViewPr>
  <p:slideViewPr>
    <p:cSldViewPr snapToGrid="0">
      <p:cViewPr>
        <p:scale>
          <a:sx n="150" d="100"/>
          <a:sy n="150" d="100"/>
        </p:scale>
        <p:origin x="108" y="-14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08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76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37" y="885591"/>
            <a:ext cx="7886700" cy="9942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3183639" y="125423"/>
            <a:ext cx="2776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Diritti e aspettative di audit</a:t>
            </a:r>
          </a:p>
        </p:txBody>
      </p:sp>
    </p:spTree>
    <p:extLst>
      <p:ext uri="{BB962C8B-B14F-4D97-AF65-F5344CB8AC3E}">
        <p14:creationId xmlns:p14="http://schemas.microsoft.com/office/powerpoint/2010/main" val="327726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875762"/>
            <a:ext cx="7886700" cy="3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6" name="Google Shape;56;p13"/>
          <p:cNvSpPr txBox="1"/>
          <p:nvPr/>
        </p:nvSpPr>
        <p:spPr>
          <a:xfrm>
            <a:off x="45076" y="4904213"/>
            <a:ext cx="2752055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Formazione su diritti e aspettative di audit</a:t>
            </a:r>
            <a:endParaRPr sz="1100" b="0" i="0" u="none" strike="noStrike" cap="none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1</a:t>
            </a:fld>
            <a:endParaRPr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6CEB6F-6D44-4C59-9C1D-327D1A115828}"/>
              </a:ext>
            </a:extLst>
          </p:cNvPr>
          <p:cNvGrpSpPr/>
          <p:nvPr/>
        </p:nvGrpSpPr>
        <p:grpSpPr>
          <a:xfrm>
            <a:off x="430094" y="670151"/>
            <a:ext cx="6136724" cy="906170"/>
            <a:chOff x="430094" y="670151"/>
            <a:chExt cx="6136724" cy="906170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AA80372D-59C4-4167-8BB1-013AEA652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30094" y="797350"/>
              <a:ext cx="542881" cy="5985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1"/>
              <a:ext cx="5623518" cy="90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r>
                <a:rPr lang="en-us" sz="950" b="1">
                  <a:solidFill>
                    <a:schemeClr val="dk2"/>
                  </a:solidFill>
                  <a:latin typeface="+mj-lt"/>
                  <a:ea typeface="Helvetica"/>
                  <a:cs typeface="Helvetica"/>
                  <a:sym typeface="Helvetica"/>
                </a:rPr>
                <a:t>Descrizione</a:t>
              </a:r>
              <a:endParaRPr sz="950" b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lvl="0">
                <a:spcBef>
                  <a:spcPts val="800"/>
                </a:spcBef>
                <a:buSzPts val="1100"/>
              </a:pPr>
              <a:r>
                <a:rPr lang="en-us" sz="95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La formazione su diritti e aspettative di audit fornirà ai titolari di distributori/agenti </a:t>
              </a:r>
              <a:r>
                <a:rPr lang="en-us" sz="950">
                  <a:solidFill>
                    <a:schemeClr val="tx1"/>
                  </a:solidFill>
                  <a:latin typeface="+mj-lt"/>
                  <a:ea typeface="Helvetica"/>
                  <a:cs typeface="Helvetica"/>
                  <a:sym typeface="Helvetica"/>
                </a:rPr>
                <a:t>una migliore comprensione di cosa significa essere sottoposti a audit (da parte di un produttore o del relativo revisore esterno designato), come prepararsi e cosa aspettarsi durante un audit.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endParaRPr sz="950" b="1">
                <a:solidFill>
                  <a:srgbClr val="34495E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950" i="0" u="none" strike="noStrike" cap="none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sz="950" i="0" u="none" strike="noStrike" cap="none">
                <a:solidFill>
                  <a:srgbClr val="000000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950" b="1" i="0" u="none" strike="noStrike" cap="none">
                  <a:solidFill>
                    <a:srgbClr val="34495E"/>
                  </a:solidFill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sz="950" i="0" u="none" strike="noStrike" cap="none">
                <a:solidFill>
                  <a:srgbClr val="000000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950" b="1" i="0" u="none" strike="noStrike" cap="none">
                  <a:solidFill>
                    <a:srgbClr val="34495E"/>
                  </a:solidFill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sz="950" i="0" u="none" strike="noStrike" cap="none">
                <a:solidFill>
                  <a:srgbClr val="000000"/>
                </a:solidFill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F496E-C1B7-4AFE-BDFE-A4AD7C362DE1}"/>
              </a:ext>
            </a:extLst>
          </p:cNvPr>
          <p:cNvGrpSpPr/>
          <p:nvPr/>
        </p:nvGrpSpPr>
        <p:grpSpPr>
          <a:xfrm>
            <a:off x="426874" y="2537887"/>
            <a:ext cx="6139944" cy="1057739"/>
            <a:chOff x="426874" y="2560730"/>
            <a:chExt cx="6139944" cy="1057739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05432A56-E2A0-435A-8768-11FB79357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26874" y="2712491"/>
              <a:ext cx="516425" cy="5865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60730"/>
              <a:ext cx="5623518" cy="1057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950" b="1" dirty="0" err="1">
                  <a:solidFill>
                    <a:schemeClr val="dk2"/>
                  </a:solidFill>
                  <a:latin typeface="+mj-lt"/>
                  <a:ea typeface="Helvetica"/>
                  <a:cs typeface="Helvetica"/>
                  <a:sym typeface="Helvetica"/>
                </a:rPr>
                <a:t>Istruzioni</a:t>
              </a:r>
              <a:endParaRPr sz="95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lvl="0" indent="-292100">
                <a:lnSpc>
                  <a:spcPct val="11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Assicurarsi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che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dipendenti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idonei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ricevano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comprendano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la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formazione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su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diritti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b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e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aspettative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audit.</a:t>
              </a:r>
            </a:p>
            <a:p>
              <a:pPr marL="457200" lvl="0" indent="-292100">
                <a:lnSpc>
                  <a:spcPct val="11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Garantire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che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tutti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dipendenti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responsabili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contatti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della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trasmissione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informazioni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agli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auditor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abbiano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familiarità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con le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aspettative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per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il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rispetto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delle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richieste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audit.</a:t>
              </a:r>
              <a:endParaRPr sz="9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endParaRPr sz="950" dirty="0">
                <a:solidFill>
                  <a:srgbClr val="34495E"/>
                </a:solidFill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9693B8-C943-4BA7-881B-F760FBCFF32C}"/>
              </a:ext>
            </a:extLst>
          </p:cNvPr>
          <p:cNvGrpSpPr/>
          <p:nvPr/>
        </p:nvGrpSpPr>
        <p:grpSpPr>
          <a:xfrm>
            <a:off x="426874" y="1612613"/>
            <a:ext cx="6139944" cy="888982"/>
            <a:chOff x="426874" y="1609692"/>
            <a:chExt cx="6139944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EACF2E-9AD4-4A39-99AD-4291B6441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874" y="1749380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609692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950" b="1" dirty="0" err="1">
                  <a:solidFill>
                    <a:schemeClr val="dk2"/>
                  </a:solidFill>
                  <a:latin typeface="+mj-lt"/>
                  <a:ea typeface="Helvetica"/>
                  <a:cs typeface="Helvetica"/>
                  <a:sym typeface="Helvetica"/>
                </a:rPr>
                <a:t>Benefici</a:t>
              </a:r>
              <a:endParaRPr sz="95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Questa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formazione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aiuterà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a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comprendere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meglio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il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processo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audit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complessivo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a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prepararsi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b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per un audit di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successo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riducendo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al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minimo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l'interruzione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dell'attività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migliorando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rapporti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con </a:t>
              </a:r>
              <a:b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95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produttori</a:t>
              </a:r>
              <a:r>
                <a:rPr lang="en-us" sz="95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FA5808-9C9F-4C7B-80C8-EA2EACA5F0FF}"/>
              </a:ext>
            </a:extLst>
          </p:cNvPr>
          <p:cNvGrpSpPr/>
          <p:nvPr/>
        </p:nvGrpSpPr>
        <p:grpSpPr>
          <a:xfrm>
            <a:off x="426873" y="3631917"/>
            <a:ext cx="5398476" cy="771996"/>
            <a:chOff x="426873" y="3618469"/>
            <a:chExt cx="5398476" cy="77199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F1AF5F4E-3F8C-472B-A488-9D82733CE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6873" y="3704748"/>
              <a:ext cx="516425" cy="5985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618469"/>
              <a:ext cx="4791924" cy="771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chemeClr val="dk2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Altra documentazione da considerare</a:t>
              </a:r>
              <a:endParaRPr sz="1000" b="0" i="0" u="none" strike="noStrike" cap="none">
                <a:solidFill>
                  <a:schemeClr val="dk2"/>
                </a:solidFill>
                <a:latin typeface="+mj-lt"/>
                <a:ea typeface="Cambria"/>
                <a:cs typeface="Cambria"/>
                <a:sym typeface="Cambria"/>
              </a:endParaRPr>
            </a:p>
            <a:p>
              <a:pPr marL="184150" marR="0" lvl="0" indent="-171450" algn="l" rtl="0">
                <a:lnSpc>
                  <a:spcPct val="114000"/>
                </a:lnSpc>
                <a:spcAft>
                  <a:spcPts val="0"/>
                </a:spcAft>
                <a:buClr>
                  <a:schemeClr val="bg2"/>
                </a:buClr>
                <a:buSzPct val="150000"/>
                <a:buFont typeface="Wingdings" panose="05000000000000000000" pitchFamily="2" charset="2"/>
                <a:buChar char=""/>
              </a:pPr>
              <a:r>
                <a:rPr lang="en-us" sz="1000">
                  <a:solidFill>
                    <a:schemeClr val="dk1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Codice di Condotta</a:t>
              </a:r>
              <a:endParaRPr sz="1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184150" marR="0" lvl="0" indent="-171450" algn="l" rtl="0">
                <a:lnSpc>
                  <a:spcPct val="114000"/>
                </a:lnSpc>
                <a:spcAft>
                  <a:spcPts val="0"/>
                </a:spcAft>
                <a:buClr>
                  <a:schemeClr val="bg2"/>
                </a:buClr>
                <a:buSzPct val="150000"/>
                <a:buFont typeface="Wingdings" panose="05000000000000000000" pitchFamily="2" charset="2"/>
                <a:buChar char=""/>
              </a:pPr>
              <a:r>
                <a:rPr lang="en-us" sz="100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Linee guida relative a libri e registri contabili</a:t>
              </a:r>
            </a:p>
            <a:p>
              <a:pPr marL="184150" marR="0" lvl="0" indent="-171450" algn="l" rtl="0">
                <a:lnSpc>
                  <a:spcPct val="114000"/>
                </a:lnSpc>
                <a:spcAft>
                  <a:spcPts val="0"/>
                </a:spcAft>
                <a:buClr>
                  <a:schemeClr val="bg2"/>
                </a:buClr>
                <a:buSzPct val="150000"/>
                <a:buFont typeface="Wingdings" panose="05000000000000000000" pitchFamily="2" charset="2"/>
                <a:buChar char="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+mj-lt"/>
                  <a:ea typeface="Cambria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000">
                  <a:solidFill>
                    <a:schemeClr val="dk1"/>
                  </a:solidFill>
                  <a:latin typeface="+mj-lt"/>
                  <a:cs typeface="Helvetica" panose="020B0604020202020204" pitchFamily="34" charset="0"/>
                  <a:sym typeface="Helvetica Neue"/>
                </a:rPr>
                <a:t>Formazione su anti-concussione e anti-corruzione</a:t>
              </a:r>
              <a:endParaRPr sz="1000">
                <a:solidFill>
                  <a:schemeClr val="dk1"/>
                </a:solidFill>
                <a:latin typeface="+mj-lt"/>
                <a:cs typeface="Helvetica" panose="020B0604020202020204" pitchFamily="34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27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Diritti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aspettative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 di audit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(</a:t>
            </a: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formazione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)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6E34FB-C7CA-4433-9C88-A77B7C1A079E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950" y="959808"/>
            <a:ext cx="2695680" cy="2952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us" sz="2700" b="1">
                <a:solidFill>
                  <a:schemeClr val="lt1"/>
                </a:solidFill>
                <a:latin typeface="+mj-lt"/>
                <a:ea typeface="Helvetica Neue"/>
                <a:cs typeface="Helvetica Neue"/>
                <a:sym typeface="Helvetica Neue"/>
              </a:rPr>
              <a:t>Diritti e aspettative di audit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2;p36"/>
          <p:cNvSpPr txBox="1"/>
          <p:nvPr/>
        </p:nvSpPr>
        <p:spPr>
          <a:xfrm>
            <a:off x="2039850" y="343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Introduzione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7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21510" y="1179172"/>
            <a:ext cx="8700979" cy="2954214"/>
          </a:xfrm>
          <a:prstGeom prst="rect">
            <a:avLst/>
          </a:prstGeom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Perché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siamo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sottoposti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a audit? </a:t>
            </a:r>
            <a:endParaRPr sz="1300" b="1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produttori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esercitano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diritti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audit per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garantire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la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conformità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generale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da parte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dei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loro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partner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commerciali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esterni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per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contribuire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b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identificare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mitigare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potenziali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rischi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Nella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maggior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parte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dei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casi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gli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audit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sono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condotti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per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contribuire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a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promuovere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un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rapporto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lavoro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migliore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più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efficiente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tra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il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produttore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soggetti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terzi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interessati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.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solito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gli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accordi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tra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distributori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produttori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includono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una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clausola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"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diritti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audit"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che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conferma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l'impegno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del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distributore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a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rispettare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una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richiesta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audit.</a:t>
            </a: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100" dirty="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buSzPts val="1100"/>
              <a:buNone/>
            </a:pPr>
            <a:r>
              <a:rPr lang="en-us" sz="1300" b="1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Qual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è lo </a:t>
            </a:r>
            <a:r>
              <a:rPr lang="en-us" sz="1300" b="1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scopo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un audit? </a:t>
            </a:r>
            <a:endParaRPr sz="13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Un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produttore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richiede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un audit al fine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valutare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comprendere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(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attraverso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richieste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analisi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documenti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transazioni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)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programmi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, </a:t>
            </a:r>
            <a:b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le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politiche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, le procedure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controlli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interni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conformità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sulle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attività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che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possono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essere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soggette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a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rischi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corruzione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Questo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processo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aiuta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a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garantire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che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agiamo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con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integrità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oltre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a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svolgere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le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attività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nel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rispetto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degli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accordi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scritti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in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modo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conforme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. </a:t>
            </a: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1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Come </a:t>
            </a:r>
            <a:r>
              <a:rPr lang="en-us" sz="1200" b="1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sono</a:t>
            </a:r>
            <a:r>
              <a:rPr lang="en-us" sz="12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utilizzati</a:t>
            </a:r>
            <a:r>
              <a:rPr lang="en-us" sz="12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2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nostri</a:t>
            </a:r>
            <a:r>
              <a:rPr lang="en-us" sz="12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dati</a:t>
            </a:r>
            <a:r>
              <a:rPr lang="en-us" sz="12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le </a:t>
            </a:r>
            <a:r>
              <a:rPr lang="en-us" sz="1200" b="1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nostre</a:t>
            </a:r>
            <a:r>
              <a:rPr lang="en-us" sz="12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informazioni</a:t>
            </a:r>
            <a:r>
              <a:rPr lang="en-us" sz="1200" b="1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? </a:t>
            </a:r>
          </a:p>
          <a:p>
            <a:pPr marL="341313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genere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, un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produttore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svolge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gli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audit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terze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parti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tramite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team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interni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con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esperienza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significativa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in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questo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tipo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attività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o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revisori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esterni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Probabilmente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team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interni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sono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composti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da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membri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delle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funzioni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Audit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interno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o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Conformità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del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produttore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. I team di audit </a:t>
            </a:r>
            <a:b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questo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tipo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sono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probabilmente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molto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esperti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nella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gestione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informazioni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dati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sensibili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terze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parti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. Ci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può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aspettare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che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comportino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in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modo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professionale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condividano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dati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o le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informazioni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solo in base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alla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necessità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. I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dati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e le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informazioni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raccolti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a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fini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b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di audit non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sono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condivisi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con le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parti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commerciali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interessate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per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motivi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diversi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dalla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comunicazione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dei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risultati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dell'audit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4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100" b="1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338" y="113408"/>
            <a:ext cx="46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942" y="0"/>
            <a:ext cx="4675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en-us" sz="44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8324" y="19443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2101" y="92276"/>
            <a:ext cx="453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en-us" sz="4400">
                <a:latin typeface="+mj-lt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9733" y="205696"/>
            <a:ext cx="46674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en-us" sz="3000"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7031" y="24904"/>
            <a:ext cx="3972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>
                <a:rot lat="0" lon="0" rev="0"/>
              </a:lightRig>
            </a:scene3d>
            <a:sp3d>
              <a:bevelT w="12700"/>
            </a:sp3d>
          </a:bodyPr>
          <a:lstStyle/>
          <a:p>
            <a:r>
              <a:rPr lang="en-us" sz="4000">
                <a:effectLst>
                  <a:innerShdw blurRad="215900" dist="279400" dir="13500000">
                    <a:schemeClr val="accent5">
                      <a:alpha val="60000"/>
                    </a:schemeClr>
                  </a:innerShdw>
                </a:effectLst>
                <a:latin typeface="+mj-lt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494" y="-181134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en-us" sz="7200" b="1">
                <a:solidFill>
                  <a:srgbClr val="AACFD0"/>
                </a:solidFill>
                <a:latin typeface="+mj-lt"/>
                <a:ea typeface="Helvetica"/>
                <a:cs typeface="Helvetica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068" y="46247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559" y="-180177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400000"/>
              </a:camera>
              <a:lightRig rig="threePt" dir="t"/>
            </a:scene3d>
          </a:bodyPr>
          <a:lstStyle/>
          <a:p>
            <a:r>
              <a:rPr lang="en-us" sz="7200" b="1">
                <a:solidFill>
                  <a:srgbClr val="AACFD0"/>
                </a:solidFill>
                <a:latin typeface="+mj-lt"/>
                <a:ea typeface="Helvetica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655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2;p36"/>
          <p:cNvSpPr txBox="1"/>
          <p:nvPr/>
        </p:nvSpPr>
        <p:spPr>
          <a:xfrm>
            <a:off x="2039850" y="343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Introduzione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7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21510" y="1379891"/>
            <a:ext cx="8700979" cy="2668234"/>
          </a:xfrm>
          <a:prstGeom prst="rect">
            <a:avLst/>
          </a:prstGeom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buSzPts val="1100"/>
              <a:buNone/>
            </a:pP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Quali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sono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gli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obiettivi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di un audit? </a:t>
            </a:r>
            <a:endParaRPr sz="1300" b="1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  <a:p>
            <a:pPr marL="342900" indent="0">
              <a:spcBef>
                <a:spcPts val="0"/>
              </a:spcBef>
              <a:buSzPts val="1100"/>
              <a:buNone/>
            </a:pP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1.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Garantire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la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conformità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con la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normativa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anti-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concussione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e anti-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corruzione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("ABAC"),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include le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seguenti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aree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interesse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:</a:t>
            </a:r>
            <a:endParaRPr sz="1100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  <a:p>
            <a:pPr marL="1028700" indent="-238125">
              <a:spcBef>
                <a:spcPts val="0"/>
              </a:spcBef>
              <a:buClr>
                <a:schemeClr val="bg2"/>
              </a:buClr>
            </a:pP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Tipi di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transazioni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finanziarie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attività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relative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alla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conformità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.</a:t>
            </a:r>
          </a:p>
          <a:p>
            <a:pPr marL="1028700" indent="-238125">
              <a:spcBef>
                <a:spcPts val="0"/>
              </a:spcBef>
              <a:buClr>
                <a:schemeClr val="bg2"/>
              </a:buClr>
            </a:pP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Libri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registri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accurati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completi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.</a:t>
            </a:r>
            <a:endParaRPr sz="1100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  <a:p>
            <a:pPr marL="1028700" indent="-238125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Controlli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interni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e governance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adeguati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.</a:t>
            </a:r>
            <a:endParaRPr sz="1100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  <a:p>
            <a:pPr marL="342900" indent="0">
              <a:spcBef>
                <a:spcPts val="0"/>
              </a:spcBef>
              <a:buNone/>
            </a:pP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2.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Aiutare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a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identificare</a:t>
            </a:r>
            <a:endParaRPr sz="1100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  <a:p>
            <a:pPr marL="1028700" indent="-238125">
              <a:spcBef>
                <a:spcPts val="0"/>
              </a:spcBef>
              <a:buClr>
                <a:srgbClr val="000000"/>
              </a:buClr>
            </a:pP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Fattori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rischio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.</a:t>
            </a:r>
            <a:endParaRPr sz="1100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  <a:p>
            <a:pPr marL="1028700" indent="-238125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Potenziali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aree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miglioramento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.</a:t>
            </a:r>
          </a:p>
          <a:p>
            <a:pPr marL="790575" indent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None/>
            </a:pPr>
            <a:endParaRPr sz="1100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buSzPts val="1100"/>
              <a:buNone/>
            </a:pP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Quali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sono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vantaggi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che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derivano</a:t>
            </a:r>
            <a:r>
              <a:rPr lang="en-us" sz="1300" b="1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da un audit? </a:t>
            </a:r>
            <a:endParaRPr sz="1300" b="1" dirty="0">
              <a:solidFill>
                <a:schemeClr val="bg2"/>
              </a:solidFill>
              <a:latin typeface="+mj-lt"/>
              <a:cs typeface="Helvetica" panose="020B0604020202020204" pitchFamily="34" charset="0"/>
              <a:sym typeface="Arial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Gli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audit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aiutano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a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identificare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potenziali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problemi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o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aree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rischio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a cui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possiamo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porre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rimedio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e/o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migliorare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. Al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termine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dell'audit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riceveremo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necessarie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raccomandazioni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migliorare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funzioni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aziendali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del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programma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conformità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ci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consentiranno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di far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crescere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business 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mitigare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rischi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. Un audit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può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anche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aiutare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ad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aprire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un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altro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canale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comunicazione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produttori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b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</a:b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e </a:t>
            </a:r>
            <a:r>
              <a:rPr lang="en-us" sz="1100" b="1" strike="sngStrike" dirty="0" err="1">
                <a:solidFill>
                  <a:srgbClr val="00B0F0"/>
                </a:solidFill>
                <a:latin typeface="+mj-lt"/>
                <a:cs typeface="Helvetica" panose="020B0604020202020204" pitchFamily="34" charset="0"/>
              </a:rPr>
              <a:t>aiutare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a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migliorare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nostre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relazioni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principali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 partner </a:t>
            </a:r>
            <a:r>
              <a:rPr lang="en-us" sz="1100" dirty="0" err="1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commerciali</a:t>
            </a:r>
            <a:r>
              <a:rPr lang="en-us" sz="110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. </a:t>
            </a:r>
            <a:endParaRPr sz="1100" dirty="0">
              <a:solidFill>
                <a:schemeClr val="bg2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338" y="113408"/>
            <a:ext cx="46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942" y="0"/>
            <a:ext cx="4675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en-us" sz="44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8324" y="19443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2101" y="92276"/>
            <a:ext cx="453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en-us" sz="4400">
                <a:latin typeface="+mj-lt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9733" y="205696"/>
            <a:ext cx="46674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en-us" sz="3000"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7031" y="24904"/>
            <a:ext cx="3972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>
                <a:rot lat="0" lon="0" rev="0"/>
              </a:lightRig>
            </a:scene3d>
            <a:sp3d>
              <a:bevelT w="12700"/>
            </a:sp3d>
          </a:bodyPr>
          <a:lstStyle/>
          <a:p>
            <a:r>
              <a:rPr lang="en-us" sz="4000">
                <a:effectLst>
                  <a:innerShdw blurRad="215900" dist="279400" dir="13500000">
                    <a:schemeClr val="accent5">
                      <a:alpha val="60000"/>
                    </a:schemeClr>
                  </a:innerShdw>
                </a:effectLst>
                <a:latin typeface="+mj-lt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494" y="-181134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en-us" sz="7200" b="1">
                <a:solidFill>
                  <a:srgbClr val="AACFD0"/>
                </a:solidFill>
                <a:latin typeface="+mj-lt"/>
                <a:ea typeface="Helvetica"/>
                <a:cs typeface="Helvetica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068" y="46247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559" y="-180177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400000"/>
              </a:camera>
              <a:lightRig rig="threePt" dir="t"/>
            </a:scene3d>
          </a:bodyPr>
          <a:lstStyle/>
          <a:p>
            <a:r>
              <a:rPr lang="en-us" sz="7200" b="1">
                <a:solidFill>
                  <a:srgbClr val="AACFD0"/>
                </a:solidFill>
                <a:latin typeface="+mj-lt"/>
                <a:ea typeface="Helvetica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53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Preparazione e aspettative di audit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5" name="Google Shape;185;p27"/>
          <p:cNvSpPr txBox="1"/>
          <p:nvPr/>
        </p:nvSpPr>
        <p:spPr>
          <a:xfrm>
            <a:off x="73350" y="764587"/>
            <a:ext cx="8997300" cy="417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3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La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preparazione</a:t>
            </a:r>
            <a:r>
              <a:rPr lang="en-us" sz="13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le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aspettative</a:t>
            </a:r>
            <a:r>
              <a:rPr lang="en-us" sz="13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generali</a:t>
            </a:r>
            <a:r>
              <a:rPr lang="en-us" sz="13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dell'audit</a:t>
            </a:r>
            <a:r>
              <a:rPr lang="en-us" sz="13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possono</a:t>
            </a:r>
            <a:r>
              <a:rPr lang="en-us" sz="13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includere</a:t>
            </a:r>
            <a:r>
              <a:rPr lang="en-us" sz="13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: </a:t>
            </a:r>
            <a:endParaRPr sz="1300" b="1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300"/>
              </a:spcBef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Visita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loco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SzPts val="12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genere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fa parte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dell'audit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una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visita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loco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presso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uffici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e/o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sedi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operative.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Anche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se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ospitare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un team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presso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sede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può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risultare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problematico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questo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è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spesso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modo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più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efficiente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produttore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o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revisore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esterno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designato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completare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l'audit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rapidamente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minimo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disturbo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l'attività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Solitamente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team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richiede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: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1028700" lvl="2" indent="-228600">
              <a:lnSpc>
                <a:spcPct val="115000"/>
              </a:lnSpc>
              <a:buSzPts val="1200"/>
              <a:buFont typeface="Helvetica Neue"/>
              <a:buAutoNum type="romanLcPeriod"/>
            </a:pP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ufficio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privato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o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una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sala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riunioni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300"/>
              </a:spcBef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Trasparenza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nelle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discussioni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discussioni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revisori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devono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essere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aperte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oneste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Non ci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risposte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sbagliate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dipendenti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non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devono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essere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nervosi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fatto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potrebbero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non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conoscere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risposte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domande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ricevute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C'è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sempre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b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possibilità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proseguire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300"/>
              </a:spcBef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Reattività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alle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richieste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richieste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del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revisore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devono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ricevere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una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risposta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tempestiva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genere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prima 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richieste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vengono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completate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prima </a:t>
            </a:r>
            <a:b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può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tornare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lavorare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come al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solito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Esempi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richieste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comprendere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tra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l'altro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: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Informazioni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base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sulla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società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(ad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organigramma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statuto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).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Politiche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procedure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altri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amministrativi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Dati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finanziari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(ad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bilancio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provvisorio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contabilità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generale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registro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erogazioni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).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Documentazione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supporto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transazioni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(ad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fatture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note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spese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contratti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registro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approvazioni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).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" name="Google Shape;185;p27">
            <a:extLst>
              <a:ext uri="{FF2B5EF4-FFF2-40B4-BE49-F238E27FC236}">
                <a16:creationId xmlns:a16="http://schemas.microsoft.com/office/drawing/2014/main" id="{D24F318E-13F2-4D1D-991D-622C1143B8CB}"/>
              </a:ext>
            </a:extLst>
          </p:cNvPr>
          <p:cNvSpPr txBox="1"/>
          <p:nvPr/>
        </p:nvSpPr>
        <p:spPr>
          <a:xfrm>
            <a:off x="2928061" y="2043260"/>
            <a:ext cx="5145421" cy="46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800100" lvl="2">
              <a:buSzPts val="1200"/>
            </a:pPr>
            <a:r>
              <a:rPr lang="en-us" sz="110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ii.     Accesso al Wi-Fi               iii.    Accesso alle prese elettriche.</a:t>
            </a:r>
          </a:p>
          <a:p>
            <a:pPr marL="800100" lvl="2">
              <a:buSzPts val="1200"/>
            </a:pPr>
            <a:endParaRPr sz="1100">
              <a:solidFill>
                <a:srgbClr val="00B0F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4668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Preparazione e aspettative di audit (continua)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6" name="Google Shape;195;p28"/>
          <p:cNvSpPr txBox="1"/>
          <p:nvPr/>
        </p:nvSpPr>
        <p:spPr>
          <a:xfrm>
            <a:off x="73350" y="1232100"/>
            <a:ext cx="8997300" cy="3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La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preparazione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le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aspettative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generali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dell'audit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possono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includere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(continua):</a:t>
            </a:r>
            <a:endParaRPr sz="1500" b="1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Documentazione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completa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3838">
              <a:lnSpc>
                <a:spcPct val="115000"/>
              </a:lnSpc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Deve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essere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fornita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documentazione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completa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Se ci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domande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quali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previsti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prega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porle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prima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possibile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durante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processo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Fornire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sin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dall'inizio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documentazione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completa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può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eliminare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necessità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alcune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richieste</a:t>
            </a:r>
            <a:r>
              <a:rPr lang="en-us" sz="110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br>
              <a:rPr lang="en-us" sz="110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n-us" sz="110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approfondimento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Organizzare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base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agli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identificatori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lista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richieste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(ad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ID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transazione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)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consentire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revisori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individuare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rapidamente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restituirli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modo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organizzato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Accesso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parti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interessate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richieste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approfondimento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domande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aggiuntive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3838">
              <a:lnSpc>
                <a:spcPct val="115000"/>
              </a:lnSpc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Potrebbero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esserci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richieste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informazioni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approfondimento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quindi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è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importante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revisori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possano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comunicare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tutti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dipendenti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ricevano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una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risposta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tempestiva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A volte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può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essere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necessario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team di audit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parli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direttamente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dipendenti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hanno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conoscenza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diretta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specifiche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transazioni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campione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Procedure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dettagliate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dei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sistemi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contabili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quando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necessario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3838">
              <a:lnSpc>
                <a:spcPct val="115000"/>
              </a:lnSpc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alcuni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casi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revisori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richiedere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dettaglio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procedure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sistemi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contabili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comprendere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o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familiarizzare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nostri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processi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088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Preparazione e aspettative di audit (continua)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5" name="Google Shape;205;p29"/>
          <p:cNvSpPr txBox="1"/>
          <p:nvPr/>
        </p:nvSpPr>
        <p:spPr>
          <a:xfrm>
            <a:off x="73350" y="819587"/>
            <a:ext cx="8997300" cy="3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Cose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da fare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oggi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per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verificare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di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essere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preparati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per un audit: </a:t>
            </a:r>
            <a:endParaRPr sz="1500" b="1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Politiche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procedure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Accertarsi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versioni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attuali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implementate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delle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politiche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e procedure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aziendali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siano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facilmente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accessibili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disponibili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Accertarsi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politiche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e procedure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aziendali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siano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definitive,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datate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vidimate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Accertarsi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tutte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politiche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e le procedure definitive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siano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salvate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come file PDF 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modo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bozze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non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vengano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fornite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inavvertitamente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revisori</a:t>
            </a:r>
            <a:endParaRPr sz="900" dirty="0">
              <a:solidFill>
                <a:schemeClr val="bg2"/>
              </a:solidFill>
              <a:latin typeface="+mj-lt"/>
              <a:ea typeface="Helvetica Neue"/>
              <a:cs typeface="Helvetica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Libri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registri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contabili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applicabile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separare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tutte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transazioni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commerciali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specifiche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del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produttore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all'interno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dei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sistemi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contabili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aziendali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.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Ricordare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tuttavia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attività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generali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amministrative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relative 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più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produttori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o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l'attività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generale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dell'azienda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possono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rientrare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nell'ambito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dell'audit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Controlli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interni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le procedure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finanziarie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contabili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dell'azienda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protocolli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o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flussi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lavoro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consentire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l'efficienza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procedure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processo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dettagliate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Ciò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consentirà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anche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una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più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facile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transizione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responsabilità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da un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dipendente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all'altro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</a:p>
          <a:p>
            <a:pPr marL="200025">
              <a:lnSpc>
                <a:spcPct val="115000"/>
              </a:lnSpc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Accordi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politiche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del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produttore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Esaminare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contratti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produttori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comprendere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meglio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impegni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obblighi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conformità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dell'azienda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qualora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produttori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dovessero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richiedere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un audit.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Acquisire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familiarità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con le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politiche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produttori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così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come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codici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condotta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terze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parti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assicurarci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comprendere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b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rispettare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tutti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requisiti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822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Preparazione e aspettative di audit (continua)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5" name="Google Shape;205;p29"/>
          <p:cNvSpPr txBox="1"/>
          <p:nvPr/>
        </p:nvSpPr>
        <p:spPr>
          <a:xfrm>
            <a:off x="73350" y="819587"/>
            <a:ext cx="8997300" cy="3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Se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l'audit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viene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condotto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a </a:t>
            </a:r>
            <a:r>
              <a:rPr lang="en-us" sz="1500" b="1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distanza</a:t>
            </a:r>
            <a:r>
              <a:rPr lang="en-us" sz="1500" b="1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: </a:t>
            </a:r>
            <a:endParaRPr sz="1500" b="1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Vivere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l'esperienza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come se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team di audit fosse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sul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posto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Anche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se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team di audit non è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presente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in loco,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eseguirà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comunque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procedure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simili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gli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stessi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obiettivi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.</a:t>
            </a: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vive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l'esperienza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di audit come se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team fosse in loco,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l'audit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complessivo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sarà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un'esperienza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semplice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vantaggiosa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.</a:t>
            </a:r>
            <a:endParaRPr sz="900" dirty="0">
              <a:solidFill>
                <a:schemeClr val="bg2"/>
              </a:solidFill>
              <a:latin typeface="+mj-lt"/>
              <a:ea typeface="Helvetica Neue"/>
              <a:cs typeface="Helvetica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Continuare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a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rispondere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alle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richieste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modo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tempestivo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Rispondere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alle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richieste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dei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revisori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modo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tempestivo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, come se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fossero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presenti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ufficio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.</a:t>
            </a: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Ciò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garantirà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il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team di audit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possa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completare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le procedure 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modo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tempestivo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ed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efficiente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, in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modo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da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poter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tornare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al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lavoro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 come al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solito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/>
                <a:sym typeface="Helvetica Neue"/>
              </a:rPr>
              <a:t>.</a:t>
            </a:r>
            <a:endParaRPr sz="1100" dirty="0">
              <a:solidFill>
                <a:schemeClr val="bg2"/>
              </a:solidFill>
              <a:latin typeface="+mj-lt"/>
              <a:ea typeface="Helvetica Neue"/>
              <a:cs typeface="Helvetica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Utilizzare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la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videoconferenza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quando</a:t>
            </a:r>
            <a:r>
              <a:rPr lang="en-us" sz="1300" b="1" u="sng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b="1" u="sng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possibile</a:t>
            </a:r>
            <a:endParaRPr sz="1300" b="1" u="sng" dirty="0">
              <a:solidFill>
                <a:schemeClr val="bg2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 team di audit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vorrà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comunque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condurre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discussioni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alcune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parti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interessate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: se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possibile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utilizzare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tecnologia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videoconferenza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avere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un'interazione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faccia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a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faccia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avrà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un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impatto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decisamente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maggiore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rispetto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al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semplice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telefono</a:t>
            </a:r>
            <a:r>
              <a:rPr lang="en-us" sz="1100" dirty="0">
                <a:solidFill>
                  <a:schemeClr val="bg2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16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F6886C957ED4EACAEE20D2BEA442D" ma:contentTypeVersion="13" ma:contentTypeDescription="Create a new document." ma:contentTypeScope="" ma:versionID="42d10814b68912c56c074ec098fc695b">
  <xsd:schema xmlns:xsd="http://www.w3.org/2001/XMLSchema" xmlns:xs="http://www.w3.org/2001/XMLSchema" xmlns:p="http://schemas.microsoft.com/office/2006/metadata/properties" xmlns:ns2="417a1e4b-72df-449d-84f0-0965c6302828" xmlns:ns3="b79241f8-c8fe-441b-bad5-56514653fd5b" targetNamespace="http://schemas.microsoft.com/office/2006/metadata/properties" ma:root="true" ma:fieldsID="b8285a6caca785a8d6769d5622f27b7c" ns2:_="" ns3:_="">
    <xsd:import namespace="417a1e4b-72df-449d-84f0-0965c6302828"/>
    <xsd:import namespace="b79241f8-c8fe-441b-bad5-56514653f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anguag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1e4b-72df-449d-84f0-0965c6302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anguage" ma:index="15" nillable="true" ma:displayName="Language" ma:format="Dropdown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abic-AR"/>
                    <xsd:enumeration value="Czech-CS(CZ)"/>
                    <xsd:enumeration value="Chinese-ZH(CH)"/>
                    <xsd:enumeration value="Chinese-ZH(TW)"/>
                    <xsd:enumeration value="English"/>
                    <xsd:enumeration value="Farsi-FA"/>
                    <xsd:enumeration value="French-FR"/>
                    <xsd:enumeration value="German-DE"/>
                    <xsd:enumeration value="Greek-EL"/>
                    <xsd:enumeration value="Hebrew-HE"/>
                    <xsd:enumeration value="Hungarian-HU"/>
                    <xsd:enumeration value="Italian-IT"/>
                    <xsd:enumeration value="Japanese-JA"/>
                    <xsd:enumeration value="Korean-KO"/>
                    <xsd:enumeration value="Polish-PL"/>
                    <xsd:enumeration value="Portuguese (Brazil)- PT(BR)"/>
                    <xsd:enumeration value="Spanish (Latin America)-ES(LA)"/>
                    <xsd:enumeration value="Russian-RU"/>
                    <xsd:enumeration value="Thai-TH"/>
                    <xsd:enumeration value="Turkish-TR"/>
                    <xsd:enumeration value="Vietnamese-V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41f8-c8fe-441b-bad5-56514653f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17a1e4b-72df-449d-84f0-0965c6302828" xsi:nil="true"/>
  </documentManagement>
</p:properties>
</file>

<file path=customXml/itemProps1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2DA24A-D502-4208-80E4-BCEED30280C4}"/>
</file>

<file path=customXml/itemProps3.xml><?xml version="1.0" encoding="utf-8"?>
<ds:datastoreItem xmlns:ds="http://schemas.openxmlformats.org/officeDocument/2006/customXml" ds:itemID="{927C9718-29B1-4F47-BF94-B92B05D4921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a124cef-80ee-4fcd-bafd-5e68c15586a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3ed967d-d92a-4424-a53f-7c4da5d2a7ff"/>
    <ds:schemaRef ds:uri="http://www.w3.org/XML/1998/namespace"/>
    <ds:schemaRef ds:uri="417a1e4b-72df-449d-84f0-0965c63028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1477</Words>
  <Application>Microsoft Office PowerPoint</Application>
  <PresentationFormat>On-screen Show (16:9)</PresentationFormat>
  <Paragraphs>105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</vt:lpstr>
      <vt:lpstr>Helvetica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Vavhal, Vikas</cp:lastModifiedBy>
  <cp:revision>46</cp:revision>
  <dcterms:modified xsi:type="dcterms:W3CDTF">2022-03-03T19:00:03Z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0x010100B91F6886C957ED4EACAEE20D2BEA442D</vt:lpwstr>
  </property>
</Properties>
</file>