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handoutMasterIdLst>
    <p:handoutMasterId r:id="rId17"/>
  </p:handout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" pitchFamily="2" charset="0"/>
      <p:regular r:id="rId23"/>
      <p:bold r:id="rId24"/>
      <p:italic r:id="rId25"/>
      <p:boldItalic r:id="rId26"/>
    </p:embeddedFont>
    <p:embeddedFont>
      <p:font typeface="Helvetica Neue" panose="020B0403020202020204" pitchFamily="34" charset="0"/>
      <p:regular r:id="rId27"/>
      <p:bold r:id="rId28"/>
    </p:embeddedFont>
    <p:embeddedFont>
      <p:font typeface="Helvetica Neue Light" panose="02000403000000020004" pitchFamily="2" charset="0"/>
      <p:regular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828" autoAdjust="0"/>
    <p:restoredTop sz="95501" autoAdjust="0"/>
  </p:normalViewPr>
  <p:slideViewPr>
    <p:cSldViewPr snapToGrid="0">
      <p:cViewPr varScale="1">
        <p:scale>
          <a:sx n="136" d="100"/>
          <a:sy n="136" d="100"/>
        </p:scale>
        <p:origin x="159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B34767-D7A6-9CB3-136A-030A13280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32674-7286-AB34-644C-5067BD0CF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55780-2AE6-4801-95B1-F903E0FC143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E41BF-41DA-3F40-B7A2-F782F98584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7D4E3-3D69-571A-7DBB-681A675E2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C3915-5D8F-42F9-B4CB-DA022D6A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7082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33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772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46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28649" y="4767263"/>
            <a:ext cx="382511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aseline="0" dirty="0">
                <a:solidFill>
                  <a:srgbClr val="34495E"/>
                </a:solidFill>
                <a:latin typeface="Arial" panose="020B0604020202020204" pitchFamily="34" charset="0"/>
                <a:ea typeface="Helvetica Neue Light"/>
                <a:cs typeface="Helvetica Neue Light"/>
                <a:sym typeface="Helvetica Neue Light"/>
              </a:rPr>
              <a:t>Εκπαίδευση Κώδικα δεοντολογίας</a:t>
            </a:r>
            <a:endParaRPr sz="1100" baseline="0" dirty="0">
              <a:solidFill>
                <a:srgbClr val="34495E"/>
              </a:solidFill>
              <a:latin typeface="Arial" panose="020B06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cap="none" normalizeH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Arial" panose="020B0604020202020204" pitchFamily="34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663132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l-GR" sz="1200" b="1" i="0" u="none" strike="noStrike" cap="none" normalizeH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Περιγραφή</a:t>
              </a:r>
              <a:endParaRPr kumimoji="0" sz="1200" b="1" i="0" u="none" strike="noStrike" cap="none" normalizeH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Ο Κώδικας δεοντολογίας θεσπίζει θεμελιώδεις οδηγίες για τους υπαλλήλους, τα στελέχη και τους διευθυντές ως προς το πώς να προβαίνουν σε επιχειρηματικές διαδικασίες σύμφωνα με τη δέσμευση </a:t>
              </a:r>
              <a:br>
                <a:rPr kumimoji="0" lang="en-US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της εταιρείας σας για ηθική και νόμιμη συμπεριφορά. 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0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0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254090"/>
            <a:ext cx="6151582" cy="1550246"/>
            <a:chOff x="415236" y="2527302"/>
            <a:chExt cx="615158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27302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l-GR" sz="1200" b="1" i="0" u="none" strike="noStrike" cap="none" normalizeH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Οδηγίες</a:t>
              </a:r>
              <a:endParaRPr kumimoji="0" sz="1200" b="1" i="0" u="none" strike="noStrike" cap="none" normalizeH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4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Παρέχετε τον Κώδικα δεοντολογίας σε όλα τα στελέχη, τους διευθυντές και τους υπαλλήλους (συμπεριλαμβανομένων των νέων υπαλλήλων κατά την πρόσληψη).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Παρέχετε στους εργαζομένους Εκπαίδευση σχετικά με τον Κώδικα δεοντολογίας </a:t>
              </a:r>
              <a:br>
                <a:rPr kumimoji="0" lang="en-US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ως μέρος της διαδικασίας ενσωμάτωσης και σε επαναλαμβανόμενη βάση για να διασφαλίσετε ότι οι εργαζόμενοι κατανοούν τα καθήκοντα και τις ευθύνες τους σε </a:t>
              </a:r>
              <a:br>
                <a:rPr kumimoji="0" lang="en-US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σχέση με </a:t>
              </a: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τη συμπεριφορά τους.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Διατηρήστε αρχεία από την εκπαίδευση 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00" b="0" i="0" u="none" strike="noStrike" cap="none" normalizeH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649904" cy="888982"/>
            <a:chOff x="428486" y="1709900"/>
            <a:chExt cx="6649904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6135090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30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l-GR" sz="1200" b="1" i="0" u="none" strike="noStrike" cap="none" normalizeH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Πώς σας ωφελεί αυτό;</a:t>
              </a:r>
              <a:endParaRPr kumimoji="0" sz="1200" b="1" i="0" u="none" strike="noStrike" cap="none" normalizeH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Ο Κώδικας δεοντολογίας βοηθά </a:t>
              </a: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το έργο των υπαλλήλων σας ώστε να διεξάγεται με ηθικό, νόμιμο και κατάλληλο τρόπο. Παρέχει μεγαλύτερη εμπιστοσύνη στους συνέταιρούς σας </a:t>
              </a:r>
              <a:r>
                <a:rPr kumimoji="0" lang="el-GR" sz="10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και στα </a:t>
              </a: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ενδιαφερόμενα μέρη. </a:t>
              </a:r>
              <a:endParaRPr kumimoji="0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913286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l-GR" sz="1200" b="1" i="0" u="none" strike="noStrike" cap="none" normalizeH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Άλλη τεκμηρίωση προς εξέταση</a:t>
              </a:r>
              <a:endParaRPr kumimoji="0" sz="1200" b="1" i="0" u="none" strike="noStrike" cap="none" normalizeH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Κώδικας δεοντολογίας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l-GR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Φύλλο εγγραφής συμμετοχής 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800" b="1" i="0" u="none" strike="noStrike" cap="none" normalizeH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Κώδικας δεοντολογίας</a:t>
            </a:r>
            <a:endParaRPr kumimoji="0" sz="1800" b="1" i="0" u="none" strike="noStrike" cap="none" normalizeH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800" b="1" i="0" u="none" strike="noStrike" cap="none" normalizeH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Εκπαίδευση </a:t>
            </a:r>
            <a:endParaRPr kumimoji="0" sz="1800" b="1" i="0" u="none" strike="noStrike" cap="none" normalizeH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70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Helvetica Neue"/>
                <a:sym typeface="Helvetica Neue"/>
              </a:rPr>
              <a:t>Κώδικας δεοντολογίας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Εισαγωγή 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3</a:t>
            </a:fld>
            <a:endParaRPr>
              <a:latin typeface="Arial" panose="020B0604020202020204" pitchFamily="34" charset="0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l-GR" sz="1800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Περιγραφή</a:t>
              </a:r>
              <a:endParaRPr sz="1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l-GR" sz="17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O </a:t>
              </a:r>
              <a:r>
                <a:rPr lang="el-GR" sz="17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Κώδικας δεοντολογίας</a:t>
              </a:r>
              <a:r>
                <a:rPr lang="el-GR" sz="17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</a:t>
              </a:r>
              <a:r>
                <a:rPr lang="el-GR" sz="17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καθιερώνει </a:t>
              </a:r>
              <a:r>
                <a:rPr lang="el-GR" sz="1700" b="1"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αρχές</a:t>
              </a:r>
              <a:r>
                <a:rPr lang="el-GR" sz="17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</a:t>
              </a:r>
              <a:br>
                <a:rPr lang="en-US" sz="17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lang="el-GR" sz="17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που </a:t>
              </a:r>
              <a:r>
                <a:rPr lang="el-GR" sz="17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θα σας καθοδηγήσουν στην εκτέλεση των καθηκόντων και των αρμοδιοτήτων σας και θα εξασφαλίσουν </a:t>
              </a:r>
              <a:r>
                <a:rPr lang="el-GR" sz="17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συμμόρφωση </a:t>
              </a:r>
              <a:r>
                <a:rPr lang="el-GR" sz="17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με τη δέσμευση της εταιρείας για</a:t>
              </a:r>
              <a:r>
                <a:rPr lang="el-GR" sz="17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ηθική και νόμιμη συμπεριφορά</a:t>
              </a:r>
              <a:r>
                <a:rPr lang="el-GR" sz="17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. 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Περιγραφή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568139" y="3672328"/>
                <a:ext cx="1353165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 dirty="0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Δέσμευση</a:t>
                </a:r>
                <a:endParaRPr sz="1600" dirty="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Ευθύνες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Εφαρμογή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Εισαγωγή 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4</a:t>
            </a:fld>
            <a:endParaRPr>
              <a:latin typeface="Arial" panose="020B0604020202020204" pitchFamily="34" charset="0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1" y="1484938"/>
              <a:ext cx="6018299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l-GR" sz="16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Δέσμευση</a:t>
              </a:r>
              <a:endParaRPr sz="1600" b="1" dirty="0">
                <a:solidFill>
                  <a:schemeClr val="accent2"/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>
                <a:lnSpc>
                  <a:spcPct val="105000"/>
                </a:lnSpc>
                <a:buClr>
                  <a:schemeClr val="dk1"/>
                </a:buClr>
                <a:buSzPts val="1100"/>
              </a:pPr>
              <a:r>
                <a:rPr lang="el-GR" sz="15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Θα πρέπει </a:t>
              </a:r>
              <a:r>
                <a:rPr lang="el-GR" sz="15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να μην</a:t>
              </a:r>
              <a:r>
                <a:rPr lang="el-GR" sz="15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παραβιάζετε οποιουσδήποτε ισχύοντες νόμους ή κανονισμούς κατά </a:t>
              </a:r>
              <a:r>
                <a:rPr lang="el-GR" sz="15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την άσκηση </a:t>
              </a:r>
              <a:br>
                <a:rPr lang="en-US" sz="15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lang="el-GR" sz="15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των </a:t>
              </a:r>
              <a:r>
                <a:rPr lang="el-GR" sz="15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καθηκόντων σας ή να </a:t>
              </a:r>
              <a:r>
                <a:rPr lang="el-GR" sz="15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συμμετέχετε σε </a:t>
              </a:r>
              <a:r>
                <a:rPr lang="el-GR" sz="15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οποιαδήποτε </a:t>
              </a:r>
              <a:r>
                <a:rPr lang="el-GR" sz="15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κακή συμπεριφορά</a:t>
              </a:r>
              <a:r>
                <a:rPr lang="el-GR" sz="15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που θα μπορούσε να θέσει σε κίνδυνο τη φήμη </a:t>
              </a:r>
              <a:r>
                <a:rPr lang="el-GR" sz="15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της</a:t>
              </a:r>
              <a:r>
                <a:rPr lang="el-GR" sz="15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εταιρείας</a:t>
              </a:r>
              <a:r>
                <a:rPr lang="el-GR" sz="15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ή </a:t>
              </a:r>
              <a:r>
                <a:rPr lang="el-GR" sz="15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τις σχέσεις της με πελάτες ή τρίτους. </a:t>
              </a:r>
            </a:p>
            <a:p>
              <a:pPr>
                <a:lnSpc>
                  <a:spcPct val="105000"/>
                </a:lnSpc>
                <a:buClr>
                  <a:schemeClr val="dk1"/>
                </a:buClr>
                <a:buSzPts val="1100"/>
              </a:pPr>
              <a:r>
                <a:rPr lang="el-GR" sz="15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Δεν θα πρέπει</a:t>
              </a:r>
              <a:r>
                <a:rPr lang="el-GR" sz="15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να προσφερθούν, ζητηθούν, πληρωθούν ή γίνουν αποδεκτές</a:t>
              </a:r>
              <a:r>
                <a:rPr lang="el-GR" sz="15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</a:t>
              </a:r>
              <a:r>
                <a:rPr lang="el-GR" sz="15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τυχόν </a:t>
              </a:r>
              <a:br>
                <a:rPr lang="en-US" sz="15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lang="el-GR" sz="15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δωροδοκίες </a:t>
              </a:r>
              <a:r>
                <a:rPr lang="el-GR" sz="15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ή ανάρμοστες πληρωμές.</a:t>
              </a:r>
            </a:p>
            <a:p>
              <a:pPr marL="0" marR="0" lvl="0" indent="0" algn="l" rtl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 dirty="0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Περιγραφή</a:t>
                </a:r>
                <a:endParaRPr sz="1600" dirty="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644061" y="3670890"/>
                <a:ext cx="1201319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Δέσμευση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 dirty="0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Ευθύνες</a:t>
                </a:r>
                <a:endParaRPr sz="1600" dirty="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Εφαρμογή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Εισαγωγή 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5</a:t>
            </a:fld>
            <a:endParaRPr>
              <a:latin typeface="Arial" panose="020B0604020202020204" pitchFamily="34" charset="0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l-GR" sz="18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Ευθύνες</a:t>
              </a:r>
              <a:endParaRPr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05000"/>
                </a:lnSpc>
                <a:buSzPts val="1100"/>
              </a:pPr>
              <a:r>
                <a:rPr lang="el-GR" sz="1800" spc="-2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Είναι ευθύνη σας</a:t>
              </a:r>
              <a:r>
                <a:rPr lang="el-GR" sz="1800" b="1" spc="-2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να κατανοείτε και να συμμορφώνεστε </a:t>
              </a:r>
              <a:r>
                <a:rPr lang="el-GR" sz="1800" spc="-2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με τον Κώδικα δεοντολογίας και να </a:t>
              </a:r>
              <a:r>
                <a:rPr lang="el-GR" sz="1800" b="1" spc="-2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αναφέρετε</a:t>
              </a:r>
              <a:r>
                <a:rPr lang="el-GR" sz="1800" spc="-2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οτιδήποτε πιστεύετε ότι μπορεί να αποτελεί </a:t>
              </a:r>
              <a:r>
                <a:rPr lang="el-GR" sz="1800" b="1" spc="-2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παραβίαση</a:t>
              </a:r>
              <a:r>
                <a:rPr lang="el-GR" sz="1800" spc="-2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πολιτικής ή νόμου (συμπεριλαμβανομένων των παραβιάσεων </a:t>
              </a:r>
              <a:br>
                <a:rPr lang="en-US" sz="1800" spc="-2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lang="el-GR" sz="1800" spc="-2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που διατυπώνονται από τρίτα μέρη).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Περιγραφή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 dirty="0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Δέσμευση</a:t>
                </a:r>
                <a:endParaRPr sz="1600" dirty="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Ευθύνες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Εφαρμογή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Εισαγωγή 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6</a:t>
            </a:fld>
            <a:endParaRPr>
              <a:latin typeface="Arial" panose="020B0604020202020204" pitchFamily="34" charset="0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Εφαρμογή</a:t>
              </a:r>
              <a:endParaRPr sz="1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el-G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Ο Κώδικας δεοντολογίας θα ισχύει </a:t>
              </a:r>
              <a:r>
                <a:rPr lang="el-GR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για </a:t>
              </a:r>
              <a:br>
                <a:rPr lang="en-US" sz="180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lang="el-GR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όλα τα </a:t>
              </a:r>
              <a:r>
                <a:rPr lang="el-GR" sz="18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στελέχη, τους διευθυντές </a:t>
              </a:r>
              <a:r>
                <a:rPr lang="el-GR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και </a:t>
              </a:r>
              <a:br>
                <a:rPr lang="en-US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</a:br>
              <a:r>
                <a:rPr lang="el-GR" sz="1800" b="1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τους </a:t>
              </a:r>
              <a:r>
                <a:rPr lang="el-GR" sz="18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υπαλλήλους</a:t>
              </a:r>
              <a:r>
                <a:rPr lang="el-G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 της εταιρείας (που συλλογικά αναφέρονται ως «υπάλληλοι»).</a:t>
              </a:r>
              <a:r>
                <a:rPr lang="el-GR" sz="1800" dirty="0">
                  <a:solidFill>
                    <a:schemeClr val="dk1"/>
                  </a:solidFill>
                  <a:latin typeface="Arial" panose="020B0604020202020204" pitchFamily="34" charset="0"/>
                </a:rPr>
                <a:t> </a:t>
              </a:r>
              <a:endParaRPr sz="3600" dirty="0">
                <a:latin typeface="Arial" panose="020B0604020202020204" pitchFamily="34" charset="0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 dirty="0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Περιγραφή</a:t>
                </a:r>
                <a:endParaRPr sz="1600" dirty="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Δέσμευση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 dirty="0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Ευθύνες</a:t>
                </a:r>
                <a:endParaRPr sz="1600" dirty="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600" b="1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Εφαρμογή</a:t>
                </a:r>
                <a:endParaRPr sz="1600"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Οι ακόλουθες </a:t>
            </a:r>
            <a:r>
              <a:rPr lang="el-GR" sz="8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διαφάνειες περιγράφουν</a:t>
            </a:r>
            <a:r>
              <a:rPr lang="en-US" sz="8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l-GR" sz="8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λεπτομερώς </a:t>
            </a:r>
            <a:br>
              <a:rPr lang="en-US" sz="8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</a:br>
            <a:r>
              <a:rPr lang="el-GR" sz="8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τις </a:t>
            </a:r>
            <a:r>
              <a:rPr lang="el-GR" sz="800" b="1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αρχές</a:t>
            </a:r>
            <a:r>
              <a:rPr lang="el-GR" sz="800" b="1" strike="sngStrike" dirty="0">
                <a:solidFill>
                  <a:srgbClr val="0000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l-GR" sz="8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που ισχύουν και πρέπει να ακολουθούνται από όλους τους εργαζόμενους.</a:t>
            </a:r>
            <a:endParaRPr sz="800" dirty="0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Βασικές Οδηγίες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7</a:t>
            </a:fld>
            <a:endParaRPr>
              <a:latin typeface="Arial" panose="020B0604020202020204" pitchFamily="34" charset="0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Οι ακόλουθες οδηγίες ισχύουν για όλους τους εργαζόμενους: 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Συμμόρφωση με τους νόμους 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Η Εταιρεία θα διεξάγει τις εργασίες και τις υποθέσεις της σε συμμόρφωση με όλους τους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ισχύοντες νόμους, κανόνες και κανονισμούς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και σύμφωνα με τα πρότυπα δεοντολογίας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της Εταιρείας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.</a:t>
            </a:r>
            <a:endParaRPr sz="1100" b="1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Σύγκρουση συμφερόντων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Θα πρέπει να αποφύγετε μια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σύγκρουση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, ή την εμφάνιση μιας σύγκρουσης μεταξύ των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προσωπικών σας συμφερόντων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, των επίσημων ευθυνών σας και των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συμφερόντων της Εταιρείας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. Οποιαδήποτε πιθανή σύγκρουση συμφερόντων θα πρέπει να συζητηθεί με τον διευθυντή σας.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Δίκαιη διαπραγμάτευση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Όλοι οι εργαζόμενοι θα αντιμετωπίζουν τους πελάτες, τους προμηθευτές, τους ανταγωνιστές και τους ανεξάρτητους ελεγκτές της Εταιρείας με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δίκαιο και διαφανή 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τρόπο και δεν θα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εκμεταλλεύονται </a:t>
            </a:r>
            <a:br>
              <a:rPr lang="en-US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</a:b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αθέμιτα κανέναν 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μέσω χειραγώγησης, απόκρυψης, κατάχρησης προνομιακών πληροφοριών </a:t>
            </a:r>
            <a:b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</a:b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ή παραποίησης γεγονότων.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Μία</a:t>
            </a:r>
            <a:r>
              <a:rPr lang="el-GR" sz="800" b="1" i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l-GR" sz="8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σύγκρουση συμφερόντων</a:t>
            </a:r>
            <a:r>
              <a:rPr lang="el-GR" sz="8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συμβαίνει όταν το ιδιωτικό συμφέρον </a:t>
            </a:r>
            <a:r>
              <a:rPr lang="el-GR" sz="8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ενός ατόμου παρεμβαίνει ή φαίνεται να παρεμβαίνει με οποιονδήποτε τρόπο στα συμφέροντα της εταιρείας</a:t>
            </a:r>
            <a:r>
              <a:rPr lang="el-GR" sz="8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. Μπορεί επίσης να προκύψει όταν ένας υπάλληλος, διευθυντής ή μέλος της οικογένειάς του/της </a:t>
            </a:r>
            <a:r>
              <a:rPr lang="el-GR" sz="8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λαμβάνει ακατάλληλα προσωπικά οφέλη</a:t>
            </a:r>
            <a:r>
              <a:rPr lang="el-GR" sz="8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λόγω της θέσης του/της στην εταιρεία.</a:t>
            </a:r>
            <a:endParaRPr dirty="0">
              <a:solidFill>
                <a:schemeClr val="dk2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el-GR" sz="6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Δίκαιη διαπραγμάτευση</a:t>
              </a:r>
              <a:endParaRPr kumimoji="0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Ανάρμοστες πληρωμές 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Προώθηση &amp; Πωλήσεις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Πληροφορίες </a:t>
                </a:r>
                <a:r>
                  <a:rPr kumimoji="0" lang="el-GR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καταγραφής </a:t>
                </a:r>
                <a:b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</a:br>
                <a:r>
                  <a:rPr kumimoji="0" lang="el-GR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και </a:t>
                </a: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αναφοράς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Συμμόρφωση με τους νόμους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Σύγκρουση συμφερόντων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Αλληλεπίδραση </a:t>
                </a:r>
                <a:r>
                  <a:rPr kumimoji="0" lang="el-GR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με HCP </a:t>
                </a:r>
                <a:br>
                  <a:rPr kumimoji="0" lang="en-US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</a:br>
                <a:r>
                  <a:rPr kumimoji="0" lang="el-GR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και G</a:t>
                </a:r>
                <a:r>
                  <a:rPr lang="el-GR" sz="600">
                    <a:solidFill>
                      <a:srgbClr val="F4F7F7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O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8049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Βασικές Οδηγίες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(συνεχίζεται)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33825" y="575225"/>
            <a:ext cx="73734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Οι ακόλουθες οδηγίες ισχύουν για </a:t>
            </a:r>
            <a:r>
              <a:rPr kumimoji="0" lang="el-GR" sz="1100" b="1" i="0" u="none" strike="noStrike" cap="none" normalizeH="0" baseline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όλους </a:t>
            </a:r>
            <a:b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</a:br>
            <a:r>
              <a:rPr kumimoji="0" lang="el-GR" sz="1100" b="1" i="0" u="none" strike="noStrike" cap="none" normalizeH="0" baseline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τους </a:t>
            </a:r>
            <a:r>
              <a:rPr kumimoji="0" lang="el-GR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εργαζόμενους: 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Προώθηση &amp; Πωλήσεις  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Η εταιρεία και οι υπάλληλοι της θα αντιπροσωπεύουν τα προϊόντα και τις υπηρεσίες της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με ακρίβεια </a:t>
            </a:r>
            <a:r>
              <a:rPr lang="el-GR" sz="11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και θα 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συμμορφώνονται με τους ισχύοντες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κανονισμούς και τις νομικές απαιτήσεις 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στη διαχείριση της προώθησης </a:t>
            </a:r>
            <a:b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</a:b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και των πωλήσεων των προϊόντων και των υπηρεσιών της.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6DACAC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Πληροφορίες καταγραφής και αναφοράς 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Η εταιρεία και οι υπάλληλοί της θα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καταγράφουν και θα αναφέρουν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όλες τις πληροφορίες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με ακρίβεια και ειλικρίνεια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έγκαιρα με εύλογες λεπτομέρειες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l-GR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Ανάρμοστες πληρωμές </a:t>
            </a:r>
          </a:p>
          <a:p>
            <a:pPr>
              <a:lnSpc>
                <a:spcPct val="114000"/>
              </a:lnSpc>
            </a:pP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Η εταιρεία δεν θα παράσχει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οτιδήποτε έχει αξία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, σε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μετρητά ή είδος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, με παράνομη ή διεφθαρμένη πρόθεση </a:t>
            </a:r>
            <a:b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</a:b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για απόκτηση ακατάλληλου πλεονεκτήματος</a:t>
            </a:r>
            <a:endParaRPr sz="1100" b="1" dirty="0">
              <a:solidFill>
                <a:schemeClr val="dk1"/>
              </a:solidFill>
              <a:latin typeface="Arial" panose="020B0604020202020204" pitchFamily="34" charset="0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Αλληλεπιδράσεις με επαγγελματίες υγείας και κυβερνητικούς αξιωματούχους</a:t>
            </a:r>
          </a:p>
          <a:p>
            <a:pPr marL="0">
              <a:lnSpc>
                <a:spcPct val="114000"/>
              </a:lnSpc>
            </a:pP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Τυχόν οικονομικές πληρωμές ή έξοδα που πραγματοποιούνται για λογαριασμό των HCP και των κυβερνητικών αξιωματούχων (γεύματα, ταξίδια κ.λπ.) θα είναι σύμφωνα με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τους ισχύοντες νόμους και κανονισμούς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, υποστηριζόμενες από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θεμιτές και σαφώς καθορισμένες ανάγκες 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και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διαφανή τεκμηρίωση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. </a:t>
            </a:r>
          </a:p>
          <a:p>
            <a:pPr marL="0">
              <a:lnSpc>
                <a:spcPct val="114000"/>
              </a:lnSpc>
            </a:pP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Η εταιρεία μπορεί να δεσμεύσει μόνο HCP</a:t>
            </a:r>
            <a:r>
              <a:rPr lang="el-GR" sz="110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/GO 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των οποίων </a:t>
            </a:r>
            <a:r>
              <a:rPr lang="el-GR" sz="1100" b="1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η τεχνογνωσία και εμπειρία </a:t>
            </a:r>
            <a:r>
              <a:rPr lang="el-GR" sz="1100" dirty="0">
                <a:solidFill>
                  <a:schemeClr val="dk1"/>
                </a:solidFill>
                <a:latin typeface="Arial" panose="020B0604020202020204" pitchFamily="34" charset="0"/>
                <a:cs typeface="Helvetica"/>
              </a:rPr>
              <a:t>είναι κατάλληλες δεδομένης της επιχειρηματικής ανάγκης.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GothamHTF-Book"/>
                <a:cs typeface="GothamHTF-Book"/>
              </a:rPr>
              <a:t> 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590333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el-GR" sz="6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Δίκαιη διαπραγμάτευση</a:t>
              </a:r>
              <a:endParaRPr kumimoji="0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Ανάρμοστες πληρωμές 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Προώθηση &amp; Πωλήσεις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Πληροφορίες καταγραφής </a:t>
                </a:r>
                <a:br>
                  <a:rPr kumimoji="0" lang="en-US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</a:b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και αναφοράς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Συμμόρφωση με τους νόμους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Σύγκρουση συμφερόντων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l-GR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Αλληλεπίδραση με HCP και G</a:t>
                </a:r>
                <a:r>
                  <a:rPr lang="el-GR" sz="600" dirty="0">
                    <a:solidFill>
                      <a:schemeClr val="bg1"/>
                    </a:solidFill>
                    <a:latin typeface="Arial" panose="020B0604020202020204" pitchFamily="34" charset="0"/>
                    <a:ea typeface="Helvetica"/>
                    <a:cs typeface="Helvetica"/>
                    <a:sym typeface="Helvetica"/>
                  </a:rPr>
                  <a:t>Os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112742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7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Συμμόρφωση με τον Κώδικα </a:t>
            </a:r>
            <a:endParaRPr sz="17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7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δεοντολογίας</a:t>
            </a:r>
            <a:endParaRPr sz="17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</a:rPr>
              <a:t>9</a:t>
            </a:fld>
            <a:endParaRPr>
              <a:latin typeface="Arial" panose="020B0604020202020204" pitchFamily="34" charset="0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75615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2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Αναφορά</a:t>
            </a:r>
            <a:endParaRPr sz="12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2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Οποιοδήποτε περιστατικό, κίνδυνος ή ζήτημα που αντίκειται στον Κώδικα δεοντολογίας πρέπει να αναφέρεται αμέσως στον υπεύθυνο διευθυντή του υπαλλήλου, του ισχύοντος τμήματος ή της λειτουργικής μονάδας.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2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Η αναφορά μπορεί να είναι ανώνυμη εάν επιτρέπεται από την τοπική νομοθεσία και δεν υπόκειται σε οποιουδήποτε είδους αντίποινα.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Λήξη</a:t>
            </a:r>
            <a:endParaRPr sz="12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2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Η μη συμμόρφωση με τον Κώδικα δεοντολογίας </a:t>
            </a:r>
            <a:r>
              <a:rPr lang="el-GR" sz="12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ενδέχεται να </a:t>
            </a:r>
            <a:r>
              <a:rPr lang="el-GR" sz="12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οδηγήσει σε πειθαρχικές κυρώσεις, συμπεριλαμβανομένης πιθανής λήξης της εργασιακής σχέσης όπου απαιτείται.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1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Είναι </a:t>
            </a:r>
            <a:r>
              <a:rPr lang="el-GR" sz="1100" b="1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ευθύνη σας</a:t>
            </a:r>
            <a:r>
              <a:rPr lang="el-GR" sz="11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 να κατανοείτε και </a:t>
            </a:r>
            <a:b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</a:br>
            <a:r>
              <a:rPr lang="el-GR" sz="11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να συμμορφώνεστε με τον Κώδικα δεοντολογίας και να αναφέρετε οτιδήποτε πιστεύετε ότι μπορεί να αποτελεί παραβίαση πολιτικής ή νόμου (συμπεριλαμβανομένων των παραβιάσεων που </a:t>
            </a:r>
            <a:r>
              <a:rPr lang="el-GR" sz="11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διατυπώνονται </a:t>
            </a:r>
            <a:br>
              <a:rPr lang="en-US" sz="11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</a:br>
            <a:r>
              <a:rPr lang="el-GR" sz="110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από </a:t>
            </a:r>
            <a:r>
              <a:rPr lang="el-GR" sz="11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/>
                <a:sym typeface="Helvetica"/>
              </a:rPr>
              <a:t>τρίτα μέρη).</a:t>
            </a:r>
            <a:endParaRPr sz="11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769BD8-A8EC-4ACB-A5ED-A815F7D788A3}"/>
</file>

<file path=customXml/itemProps3.xml><?xml version="1.0" encoding="utf-8"?>
<ds:datastoreItem xmlns:ds="http://schemas.openxmlformats.org/officeDocument/2006/customXml" ds:itemID="{927C9718-29B1-4F47-BF94-B92B05D49214}">
  <ds:schemaRefs>
    <ds:schemaRef ds:uri="aa124cef-80ee-4fcd-bafd-5e68c15586a5"/>
    <ds:schemaRef ds:uri="http://purl.org/dc/terms/"/>
    <ds:schemaRef ds:uri="http://schemas.microsoft.com/office/infopath/2007/PartnerControls"/>
    <ds:schemaRef ds:uri="d3ed967d-d92a-4424-a53f-7c4da5d2a7f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417a1e4b-72df-449d-84f0-0965c63028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906</Words>
  <Application>Microsoft Office PowerPoint</Application>
  <PresentationFormat>On-screen Show (16:9)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Helvetica</vt:lpstr>
      <vt:lpstr>Calibri</vt:lpstr>
      <vt:lpstr>Wingdings</vt:lpstr>
      <vt:lpstr>Helvetica Neue Light</vt:lpstr>
      <vt:lpstr>Helvetica Neue</vt:lpstr>
      <vt:lpstr>Arial</vt:lpstr>
      <vt:lpstr>Arial Black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Mujaheed Gardi</cp:lastModifiedBy>
  <cp:revision>23</cp:revision>
  <dcterms:modified xsi:type="dcterms:W3CDTF">2022-12-07T21:49:55Z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</Properties>
</file>